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8FB3BAB4-9FE1-40A1-841C-39886C9D6490}" type="doc">
      <dgm:prSet loTypeId="urn:microsoft.com/office/officeart/2005/8/layout/vList2" loCatId="list" qsTypeId="urn:microsoft.com/office/officeart/2005/8/quickstyle/simple2" qsCatId="simple" csTypeId="urn:microsoft.com/office/officeart/2005/8/colors/colorful5" csCatId="colorful"/>
      <dgm:spPr/>
      <dgm:t>
        <a:bodyPr/>
        <a:lstStyle/>
        <a:p>
          <a:endParaRPr lang="en-US"/>
        </a:p>
      </dgm:t>
    </dgm:pt>
    <dgm:pt modelId="{B93296C2-FBD6-473D-B6A5-9549908A73DB}">
      <dgm:prSet/>
      <dgm:spPr/>
      <dgm:t>
        <a:bodyPr/>
        <a:lstStyle/>
        <a:p>
          <a:r>
            <a:rPr lang="en-US"/>
            <a:t>1. Easily embarrassed or self-conscious.</a:t>
          </a:r>
        </a:p>
      </dgm:t>
    </dgm:pt>
    <dgm:pt modelId="{DF5BB413-7741-4AC4-861E-84671F1AD824}" type="parTrans" cxnId="{2D2553E5-590C-4D27-A6D2-AA4FC5D8FF1B}">
      <dgm:prSet/>
      <dgm:spPr/>
      <dgm:t>
        <a:bodyPr/>
        <a:lstStyle/>
        <a:p>
          <a:endParaRPr lang="en-US"/>
        </a:p>
      </dgm:t>
    </dgm:pt>
    <dgm:pt modelId="{5C35E118-6E25-477F-ADF6-C8710504BB81}" type="sibTrans" cxnId="{2D2553E5-590C-4D27-A6D2-AA4FC5D8FF1B}">
      <dgm:prSet/>
      <dgm:spPr/>
      <dgm:t>
        <a:bodyPr/>
        <a:lstStyle/>
        <a:p>
          <a:endParaRPr lang="en-US"/>
        </a:p>
      </dgm:t>
    </dgm:pt>
    <dgm:pt modelId="{981CB011-890E-435E-B41C-84DC6843BFF1}">
      <dgm:prSet/>
      <dgm:spPr/>
      <dgm:t>
        <a:bodyPr/>
        <a:lstStyle/>
        <a:p>
          <a:r>
            <a:rPr lang="en-US"/>
            <a:t>2. low self-esteem or not believing in oneself.</a:t>
          </a:r>
        </a:p>
      </dgm:t>
    </dgm:pt>
    <dgm:pt modelId="{FAE1A803-F52E-475D-A50B-2478A3A27E3D}" type="parTrans" cxnId="{7B761C54-70C5-4D68-B4FB-ED7E1B73A9C6}">
      <dgm:prSet/>
      <dgm:spPr/>
      <dgm:t>
        <a:bodyPr/>
        <a:lstStyle/>
        <a:p>
          <a:endParaRPr lang="en-US"/>
        </a:p>
      </dgm:t>
    </dgm:pt>
    <dgm:pt modelId="{8E1AB15F-F934-4399-A97D-D46D38148C5E}" type="sibTrans" cxnId="{7B761C54-70C5-4D68-B4FB-ED7E1B73A9C6}">
      <dgm:prSet/>
      <dgm:spPr/>
      <dgm:t>
        <a:bodyPr/>
        <a:lstStyle/>
        <a:p>
          <a:endParaRPr lang="en-US"/>
        </a:p>
      </dgm:t>
    </dgm:pt>
    <dgm:pt modelId="{42DA8CD7-7C9C-4897-9B0E-965CF079934F}">
      <dgm:prSet/>
      <dgm:spPr/>
      <dgm:t>
        <a:bodyPr/>
        <a:lstStyle/>
        <a:p>
          <a:r>
            <a:rPr lang="en-US"/>
            <a:t>3. Anger, crying, withdrawing, or beating self-up.</a:t>
          </a:r>
        </a:p>
      </dgm:t>
    </dgm:pt>
    <dgm:pt modelId="{F00F4EE8-75BF-4511-8C52-17A5C7D215E7}" type="parTrans" cxnId="{E031ADBA-CB7E-4E55-8ED9-54AEB32BBD14}">
      <dgm:prSet/>
      <dgm:spPr/>
      <dgm:t>
        <a:bodyPr/>
        <a:lstStyle/>
        <a:p>
          <a:endParaRPr lang="en-US"/>
        </a:p>
      </dgm:t>
    </dgm:pt>
    <dgm:pt modelId="{D53C07CC-9513-465D-A6C6-02CF57539F5C}" type="sibTrans" cxnId="{E031ADBA-CB7E-4E55-8ED9-54AEB32BBD14}">
      <dgm:prSet/>
      <dgm:spPr/>
      <dgm:t>
        <a:bodyPr/>
        <a:lstStyle/>
        <a:p>
          <a:endParaRPr lang="en-US"/>
        </a:p>
      </dgm:t>
    </dgm:pt>
    <dgm:pt modelId="{5FF44ADB-209E-480E-838F-8EA6C2B4CD4B}">
      <dgm:prSet/>
      <dgm:spPr/>
      <dgm:t>
        <a:bodyPr/>
        <a:lstStyle/>
        <a:p>
          <a:r>
            <a:rPr lang="en-US"/>
            <a:t>4. depression.</a:t>
          </a:r>
        </a:p>
      </dgm:t>
    </dgm:pt>
    <dgm:pt modelId="{27ACEF26-E6D3-4B18-87C4-88DBA3FA821C}" type="parTrans" cxnId="{08F553C3-9A61-4362-AB7C-32D4569D9695}">
      <dgm:prSet/>
      <dgm:spPr/>
      <dgm:t>
        <a:bodyPr/>
        <a:lstStyle/>
        <a:p>
          <a:endParaRPr lang="en-US"/>
        </a:p>
      </dgm:t>
    </dgm:pt>
    <dgm:pt modelId="{141539BF-6DC8-4189-B70E-C81CA5AEE084}" type="sibTrans" cxnId="{08F553C3-9A61-4362-AB7C-32D4569D9695}">
      <dgm:prSet/>
      <dgm:spPr/>
      <dgm:t>
        <a:bodyPr/>
        <a:lstStyle/>
        <a:p>
          <a:endParaRPr lang="en-US"/>
        </a:p>
      </dgm:t>
    </dgm:pt>
    <dgm:pt modelId="{B3BC5E81-F97F-4AD7-9BFB-7FC3BBA06F2E}">
      <dgm:prSet/>
      <dgm:spPr/>
      <dgm:t>
        <a:bodyPr/>
        <a:lstStyle/>
        <a:p>
          <a:r>
            <a:rPr lang="en-US"/>
            <a:t>5. People pleasing or striving for perfection.</a:t>
          </a:r>
        </a:p>
      </dgm:t>
    </dgm:pt>
    <dgm:pt modelId="{AB199FAD-729D-480B-81A5-6C44F253A85D}" type="parTrans" cxnId="{12659976-E8E2-4246-ABA9-1A349A830A84}">
      <dgm:prSet/>
      <dgm:spPr/>
      <dgm:t>
        <a:bodyPr/>
        <a:lstStyle/>
        <a:p>
          <a:endParaRPr lang="en-US"/>
        </a:p>
      </dgm:t>
    </dgm:pt>
    <dgm:pt modelId="{E29B4B8B-A41C-47B1-90B1-D195177C96BB}" type="sibTrans" cxnId="{12659976-E8E2-4246-ABA9-1A349A830A84}">
      <dgm:prSet/>
      <dgm:spPr/>
      <dgm:t>
        <a:bodyPr/>
        <a:lstStyle/>
        <a:p>
          <a:endParaRPr lang="en-US"/>
        </a:p>
      </dgm:t>
    </dgm:pt>
    <dgm:pt modelId="{24F3036E-93B3-467B-BF5E-DACA5C5D7784}">
      <dgm:prSet/>
      <dgm:spPr/>
      <dgm:t>
        <a:bodyPr/>
        <a:lstStyle/>
        <a:p>
          <a:r>
            <a:rPr lang="en-US"/>
            <a:t>6. Assigning attentions to criticism that may not exist (ex: My boss suggested changes to the report I made, therefore they don’t like me/don’t think I am right for the position). </a:t>
          </a:r>
        </a:p>
      </dgm:t>
    </dgm:pt>
    <dgm:pt modelId="{9CF7DD83-F1D5-49F1-BC9A-2A89F1235224}" type="parTrans" cxnId="{3B5070C6-16F8-4A5D-BC50-106E5349ADB1}">
      <dgm:prSet/>
      <dgm:spPr/>
      <dgm:t>
        <a:bodyPr/>
        <a:lstStyle/>
        <a:p>
          <a:endParaRPr lang="en-US"/>
        </a:p>
      </dgm:t>
    </dgm:pt>
    <dgm:pt modelId="{5473BD58-4CAA-45C1-96A6-5B98707CD19D}" type="sibTrans" cxnId="{3B5070C6-16F8-4A5D-BC50-106E5349ADB1}">
      <dgm:prSet/>
      <dgm:spPr/>
      <dgm:t>
        <a:bodyPr/>
        <a:lstStyle/>
        <a:p>
          <a:endParaRPr lang="en-US"/>
        </a:p>
      </dgm:t>
    </dgm:pt>
    <dgm:pt modelId="{DAF07681-CEFA-A544-B724-0DDBF62480B0}" type="pres">
      <dgm:prSet presAssocID="{8FB3BAB4-9FE1-40A1-841C-39886C9D6490}" presName="linear" presStyleCnt="0">
        <dgm:presLayoutVars>
          <dgm:animLvl val="lvl"/>
          <dgm:resizeHandles val="exact"/>
        </dgm:presLayoutVars>
      </dgm:prSet>
      <dgm:spPr/>
    </dgm:pt>
    <dgm:pt modelId="{D6857032-7408-0045-9166-F05FBDA12747}" type="pres">
      <dgm:prSet presAssocID="{B93296C2-FBD6-473D-B6A5-9549908A73DB}" presName="parentText" presStyleLbl="node1" presStyleIdx="0" presStyleCnt="6">
        <dgm:presLayoutVars>
          <dgm:chMax val="0"/>
          <dgm:bulletEnabled val="1"/>
        </dgm:presLayoutVars>
      </dgm:prSet>
      <dgm:spPr/>
    </dgm:pt>
    <dgm:pt modelId="{DB0325A1-BD3E-D440-A772-BFFDEC226135}" type="pres">
      <dgm:prSet presAssocID="{5C35E118-6E25-477F-ADF6-C8710504BB81}" presName="spacer" presStyleCnt="0"/>
      <dgm:spPr/>
    </dgm:pt>
    <dgm:pt modelId="{A990E9F0-F1DC-1F44-B141-C16F0B20773B}" type="pres">
      <dgm:prSet presAssocID="{981CB011-890E-435E-B41C-84DC6843BFF1}" presName="parentText" presStyleLbl="node1" presStyleIdx="1" presStyleCnt="6">
        <dgm:presLayoutVars>
          <dgm:chMax val="0"/>
          <dgm:bulletEnabled val="1"/>
        </dgm:presLayoutVars>
      </dgm:prSet>
      <dgm:spPr/>
    </dgm:pt>
    <dgm:pt modelId="{AE025E39-EE73-1548-AA93-8E59091C6656}" type="pres">
      <dgm:prSet presAssocID="{8E1AB15F-F934-4399-A97D-D46D38148C5E}" presName="spacer" presStyleCnt="0"/>
      <dgm:spPr/>
    </dgm:pt>
    <dgm:pt modelId="{8880F5C3-EAA1-AD47-A205-DA2C6A96FAC7}" type="pres">
      <dgm:prSet presAssocID="{42DA8CD7-7C9C-4897-9B0E-965CF079934F}" presName="parentText" presStyleLbl="node1" presStyleIdx="2" presStyleCnt="6">
        <dgm:presLayoutVars>
          <dgm:chMax val="0"/>
          <dgm:bulletEnabled val="1"/>
        </dgm:presLayoutVars>
      </dgm:prSet>
      <dgm:spPr/>
    </dgm:pt>
    <dgm:pt modelId="{DA70FDFE-0A54-5D4C-83B4-76A0CF129A30}" type="pres">
      <dgm:prSet presAssocID="{D53C07CC-9513-465D-A6C6-02CF57539F5C}" presName="spacer" presStyleCnt="0"/>
      <dgm:spPr/>
    </dgm:pt>
    <dgm:pt modelId="{9856C621-E886-C74F-A92C-8BA653ACC83E}" type="pres">
      <dgm:prSet presAssocID="{5FF44ADB-209E-480E-838F-8EA6C2B4CD4B}" presName="parentText" presStyleLbl="node1" presStyleIdx="3" presStyleCnt="6">
        <dgm:presLayoutVars>
          <dgm:chMax val="0"/>
          <dgm:bulletEnabled val="1"/>
        </dgm:presLayoutVars>
      </dgm:prSet>
      <dgm:spPr/>
    </dgm:pt>
    <dgm:pt modelId="{8F866B7F-A2A9-624C-A8B6-D04F3C1971F3}" type="pres">
      <dgm:prSet presAssocID="{141539BF-6DC8-4189-B70E-C81CA5AEE084}" presName="spacer" presStyleCnt="0"/>
      <dgm:spPr/>
    </dgm:pt>
    <dgm:pt modelId="{542EDB6B-EFDF-0548-B4E8-A613E016E91D}" type="pres">
      <dgm:prSet presAssocID="{B3BC5E81-F97F-4AD7-9BFB-7FC3BBA06F2E}" presName="parentText" presStyleLbl="node1" presStyleIdx="4" presStyleCnt="6">
        <dgm:presLayoutVars>
          <dgm:chMax val="0"/>
          <dgm:bulletEnabled val="1"/>
        </dgm:presLayoutVars>
      </dgm:prSet>
      <dgm:spPr/>
    </dgm:pt>
    <dgm:pt modelId="{D613B9E0-BA86-DD45-A2FE-2852AC5AE33F}" type="pres">
      <dgm:prSet presAssocID="{E29B4B8B-A41C-47B1-90B1-D195177C96BB}" presName="spacer" presStyleCnt="0"/>
      <dgm:spPr/>
    </dgm:pt>
    <dgm:pt modelId="{93918955-D31D-084B-8FB9-191EED357DE6}" type="pres">
      <dgm:prSet presAssocID="{24F3036E-93B3-467B-BF5E-DACA5C5D7784}" presName="parentText" presStyleLbl="node1" presStyleIdx="5" presStyleCnt="6">
        <dgm:presLayoutVars>
          <dgm:chMax val="0"/>
          <dgm:bulletEnabled val="1"/>
        </dgm:presLayoutVars>
      </dgm:prSet>
      <dgm:spPr/>
    </dgm:pt>
  </dgm:ptLst>
  <dgm:cxnLst>
    <dgm:cxn modelId="{0F72FA26-D5AF-AE4C-A199-A987E900CFCB}" type="presOf" srcId="{B3BC5E81-F97F-4AD7-9BFB-7FC3BBA06F2E}" destId="{542EDB6B-EFDF-0548-B4E8-A613E016E91D}" srcOrd="0" destOrd="0" presId="urn:microsoft.com/office/officeart/2005/8/layout/vList2"/>
    <dgm:cxn modelId="{7B761C54-70C5-4D68-B4FB-ED7E1B73A9C6}" srcId="{8FB3BAB4-9FE1-40A1-841C-39886C9D6490}" destId="{981CB011-890E-435E-B41C-84DC6843BFF1}" srcOrd="1" destOrd="0" parTransId="{FAE1A803-F52E-475D-A50B-2478A3A27E3D}" sibTransId="{8E1AB15F-F934-4399-A97D-D46D38148C5E}"/>
    <dgm:cxn modelId="{600A5B55-7842-7948-A7B3-4297762BB4BA}" type="presOf" srcId="{B93296C2-FBD6-473D-B6A5-9549908A73DB}" destId="{D6857032-7408-0045-9166-F05FBDA12747}" srcOrd="0" destOrd="0" presId="urn:microsoft.com/office/officeart/2005/8/layout/vList2"/>
    <dgm:cxn modelId="{9B54DF6B-2A3A-0045-BF87-5D5CA23F0359}" type="presOf" srcId="{981CB011-890E-435E-B41C-84DC6843BFF1}" destId="{A990E9F0-F1DC-1F44-B141-C16F0B20773B}" srcOrd="0" destOrd="0" presId="urn:microsoft.com/office/officeart/2005/8/layout/vList2"/>
    <dgm:cxn modelId="{12659976-E8E2-4246-ABA9-1A349A830A84}" srcId="{8FB3BAB4-9FE1-40A1-841C-39886C9D6490}" destId="{B3BC5E81-F97F-4AD7-9BFB-7FC3BBA06F2E}" srcOrd="4" destOrd="0" parTransId="{AB199FAD-729D-480B-81A5-6C44F253A85D}" sibTransId="{E29B4B8B-A41C-47B1-90B1-D195177C96BB}"/>
    <dgm:cxn modelId="{05F0B9A5-8953-C546-8E56-D62FF2CDDA6D}" type="presOf" srcId="{5FF44ADB-209E-480E-838F-8EA6C2B4CD4B}" destId="{9856C621-E886-C74F-A92C-8BA653ACC83E}" srcOrd="0" destOrd="0" presId="urn:microsoft.com/office/officeart/2005/8/layout/vList2"/>
    <dgm:cxn modelId="{346CA9AB-5B72-C74F-9524-B3126FEE5C01}" type="presOf" srcId="{8FB3BAB4-9FE1-40A1-841C-39886C9D6490}" destId="{DAF07681-CEFA-A544-B724-0DDBF62480B0}" srcOrd="0" destOrd="0" presId="urn:microsoft.com/office/officeart/2005/8/layout/vList2"/>
    <dgm:cxn modelId="{E031ADBA-CB7E-4E55-8ED9-54AEB32BBD14}" srcId="{8FB3BAB4-9FE1-40A1-841C-39886C9D6490}" destId="{42DA8CD7-7C9C-4897-9B0E-965CF079934F}" srcOrd="2" destOrd="0" parTransId="{F00F4EE8-75BF-4511-8C52-17A5C7D215E7}" sibTransId="{D53C07CC-9513-465D-A6C6-02CF57539F5C}"/>
    <dgm:cxn modelId="{08F553C3-9A61-4362-AB7C-32D4569D9695}" srcId="{8FB3BAB4-9FE1-40A1-841C-39886C9D6490}" destId="{5FF44ADB-209E-480E-838F-8EA6C2B4CD4B}" srcOrd="3" destOrd="0" parTransId="{27ACEF26-E6D3-4B18-87C4-88DBA3FA821C}" sibTransId="{141539BF-6DC8-4189-B70E-C81CA5AEE084}"/>
    <dgm:cxn modelId="{3B5070C6-16F8-4A5D-BC50-106E5349ADB1}" srcId="{8FB3BAB4-9FE1-40A1-841C-39886C9D6490}" destId="{24F3036E-93B3-467B-BF5E-DACA5C5D7784}" srcOrd="5" destOrd="0" parTransId="{9CF7DD83-F1D5-49F1-BC9A-2A89F1235224}" sibTransId="{5473BD58-4CAA-45C1-96A6-5B98707CD19D}"/>
    <dgm:cxn modelId="{B76F9ED6-1FD1-7F42-B39B-F6D046A480D3}" type="presOf" srcId="{42DA8CD7-7C9C-4897-9B0E-965CF079934F}" destId="{8880F5C3-EAA1-AD47-A205-DA2C6A96FAC7}" srcOrd="0" destOrd="0" presId="urn:microsoft.com/office/officeart/2005/8/layout/vList2"/>
    <dgm:cxn modelId="{2D2553E5-590C-4D27-A6D2-AA4FC5D8FF1B}" srcId="{8FB3BAB4-9FE1-40A1-841C-39886C9D6490}" destId="{B93296C2-FBD6-473D-B6A5-9549908A73DB}" srcOrd="0" destOrd="0" parTransId="{DF5BB413-7741-4AC4-861E-84671F1AD824}" sibTransId="{5C35E118-6E25-477F-ADF6-C8710504BB81}"/>
    <dgm:cxn modelId="{8F2E40E8-B996-5E45-941C-5FB36F440675}" type="presOf" srcId="{24F3036E-93B3-467B-BF5E-DACA5C5D7784}" destId="{93918955-D31D-084B-8FB9-191EED357DE6}" srcOrd="0" destOrd="0" presId="urn:microsoft.com/office/officeart/2005/8/layout/vList2"/>
    <dgm:cxn modelId="{5ED00A92-F744-5D47-9B3F-D730E3617E14}" type="presParOf" srcId="{DAF07681-CEFA-A544-B724-0DDBF62480B0}" destId="{D6857032-7408-0045-9166-F05FBDA12747}" srcOrd="0" destOrd="0" presId="urn:microsoft.com/office/officeart/2005/8/layout/vList2"/>
    <dgm:cxn modelId="{66F4365F-6C28-7E41-BF5A-FC54416C24EC}" type="presParOf" srcId="{DAF07681-CEFA-A544-B724-0DDBF62480B0}" destId="{DB0325A1-BD3E-D440-A772-BFFDEC226135}" srcOrd="1" destOrd="0" presId="urn:microsoft.com/office/officeart/2005/8/layout/vList2"/>
    <dgm:cxn modelId="{45042B39-8FD4-264A-9981-7E3FF7E2B7B4}" type="presParOf" srcId="{DAF07681-CEFA-A544-B724-0DDBF62480B0}" destId="{A990E9F0-F1DC-1F44-B141-C16F0B20773B}" srcOrd="2" destOrd="0" presId="urn:microsoft.com/office/officeart/2005/8/layout/vList2"/>
    <dgm:cxn modelId="{53F556F5-4B9E-4844-B003-C215709727C9}" type="presParOf" srcId="{DAF07681-CEFA-A544-B724-0DDBF62480B0}" destId="{AE025E39-EE73-1548-AA93-8E59091C6656}" srcOrd="3" destOrd="0" presId="urn:microsoft.com/office/officeart/2005/8/layout/vList2"/>
    <dgm:cxn modelId="{82119BB5-7EE8-7740-BE8D-6CB21CBBD51E}" type="presParOf" srcId="{DAF07681-CEFA-A544-B724-0DDBF62480B0}" destId="{8880F5C3-EAA1-AD47-A205-DA2C6A96FAC7}" srcOrd="4" destOrd="0" presId="urn:microsoft.com/office/officeart/2005/8/layout/vList2"/>
    <dgm:cxn modelId="{B8AB8EE3-AFF9-9C4A-AD9D-6E1329A5B6BA}" type="presParOf" srcId="{DAF07681-CEFA-A544-B724-0DDBF62480B0}" destId="{DA70FDFE-0A54-5D4C-83B4-76A0CF129A30}" srcOrd="5" destOrd="0" presId="urn:microsoft.com/office/officeart/2005/8/layout/vList2"/>
    <dgm:cxn modelId="{430CCB8A-0CCC-AF48-BA85-4C671524FB50}" type="presParOf" srcId="{DAF07681-CEFA-A544-B724-0DDBF62480B0}" destId="{9856C621-E886-C74F-A92C-8BA653ACC83E}" srcOrd="6" destOrd="0" presId="urn:microsoft.com/office/officeart/2005/8/layout/vList2"/>
    <dgm:cxn modelId="{576E6D07-53CA-0442-B982-3B4EFF0A8B8D}" type="presParOf" srcId="{DAF07681-CEFA-A544-B724-0DDBF62480B0}" destId="{8F866B7F-A2A9-624C-A8B6-D04F3C1971F3}" srcOrd="7" destOrd="0" presId="urn:microsoft.com/office/officeart/2005/8/layout/vList2"/>
    <dgm:cxn modelId="{B5701153-5856-4444-87D2-1FEABC7E6567}" type="presParOf" srcId="{DAF07681-CEFA-A544-B724-0DDBF62480B0}" destId="{542EDB6B-EFDF-0548-B4E8-A613E016E91D}" srcOrd="8" destOrd="0" presId="urn:microsoft.com/office/officeart/2005/8/layout/vList2"/>
    <dgm:cxn modelId="{70B47E12-9CC5-6F44-B285-0E0BAAC4B74C}" type="presParOf" srcId="{DAF07681-CEFA-A544-B724-0DDBF62480B0}" destId="{D613B9E0-BA86-DD45-A2FE-2852AC5AE33F}" srcOrd="9" destOrd="0" presId="urn:microsoft.com/office/officeart/2005/8/layout/vList2"/>
    <dgm:cxn modelId="{395A8695-60B0-E444-AF10-F950EA0A9EB3}" type="presParOf" srcId="{DAF07681-CEFA-A544-B724-0DDBF62480B0}" destId="{93918955-D31D-084B-8FB9-191EED357DE6}"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463DE8-AD9D-43D9-9945-1DB73343442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E9BCDB1-D5F1-4623-91FA-43A0FBB9F5AB}">
      <dgm:prSet/>
      <dgm:spPr/>
      <dgm:t>
        <a:bodyPr/>
        <a:lstStyle/>
        <a:p>
          <a:r>
            <a:rPr lang="en-US"/>
            <a:t>1. Neurodivergent people are capable of being both rejection sensitive and prideful. How can we tell the difference? </a:t>
          </a:r>
        </a:p>
      </dgm:t>
    </dgm:pt>
    <dgm:pt modelId="{F7894D24-26A5-4837-846D-871271303A27}" type="parTrans" cxnId="{8784A2D8-FA3B-4579-A778-9C2815B4DC67}">
      <dgm:prSet/>
      <dgm:spPr/>
      <dgm:t>
        <a:bodyPr/>
        <a:lstStyle/>
        <a:p>
          <a:endParaRPr lang="en-US"/>
        </a:p>
      </dgm:t>
    </dgm:pt>
    <dgm:pt modelId="{0F0E3585-6607-48F2-B174-92CBD071DD39}" type="sibTrans" cxnId="{8784A2D8-FA3B-4579-A778-9C2815B4DC67}">
      <dgm:prSet/>
      <dgm:spPr/>
      <dgm:t>
        <a:bodyPr/>
        <a:lstStyle/>
        <a:p>
          <a:endParaRPr lang="en-US"/>
        </a:p>
      </dgm:t>
    </dgm:pt>
    <dgm:pt modelId="{0C844046-4F76-43FB-8B4C-75F6805259E1}">
      <dgm:prSet/>
      <dgm:spPr/>
      <dgm:t>
        <a:bodyPr/>
        <a:lstStyle/>
        <a:p>
          <a:r>
            <a:rPr lang="en-US"/>
            <a:t>2. How can we tell if we’re being misunderstood or if the feedback, we’re receiving is correct?</a:t>
          </a:r>
        </a:p>
      </dgm:t>
    </dgm:pt>
    <dgm:pt modelId="{0ED6E384-FFFB-4390-88BA-744E75917AF2}" type="parTrans" cxnId="{2704A0F0-552B-4763-BD30-EF8BDB3A3805}">
      <dgm:prSet/>
      <dgm:spPr/>
      <dgm:t>
        <a:bodyPr/>
        <a:lstStyle/>
        <a:p>
          <a:endParaRPr lang="en-US"/>
        </a:p>
      </dgm:t>
    </dgm:pt>
    <dgm:pt modelId="{67B52305-5920-4239-BA03-1DE9125C376A}" type="sibTrans" cxnId="{2704A0F0-552B-4763-BD30-EF8BDB3A3805}">
      <dgm:prSet/>
      <dgm:spPr/>
      <dgm:t>
        <a:bodyPr/>
        <a:lstStyle/>
        <a:p>
          <a:endParaRPr lang="en-US"/>
        </a:p>
      </dgm:t>
    </dgm:pt>
    <dgm:pt modelId="{86F203C0-1AFA-489E-A477-BA6249F1E787}">
      <dgm:prSet/>
      <dgm:spPr/>
      <dgm:t>
        <a:bodyPr/>
        <a:lstStyle/>
        <a:p>
          <a:r>
            <a:rPr lang="en-US"/>
            <a:t>3. How much time does it take you to know the difference, and what do you do in the meantime (blow everything up in anger or withdraw and disappear)?</a:t>
          </a:r>
        </a:p>
      </dgm:t>
    </dgm:pt>
    <dgm:pt modelId="{A8CEF4F9-7382-46D5-9019-9B04491B708C}" type="parTrans" cxnId="{530D187C-1391-4ABB-A120-720BD7AF074B}">
      <dgm:prSet/>
      <dgm:spPr/>
      <dgm:t>
        <a:bodyPr/>
        <a:lstStyle/>
        <a:p>
          <a:endParaRPr lang="en-US"/>
        </a:p>
      </dgm:t>
    </dgm:pt>
    <dgm:pt modelId="{4D4D0256-CE4F-423D-9BEC-29CEB5E5E102}" type="sibTrans" cxnId="{530D187C-1391-4ABB-A120-720BD7AF074B}">
      <dgm:prSet/>
      <dgm:spPr/>
      <dgm:t>
        <a:bodyPr/>
        <a:lstStyle/>
        <a:p>
          <a:endParaRPr lang="en-US"/>
        </a:p>
      </dgm:t>
    </dgm:pt>
    <dgm:pt modelId="{CE873DF1-3397-4F3E-988A-D4037012AC0B}" type="pres">
      <dgm:prSet presAssocID="{D0463DE8-AD9D-43D9-9945-1DB733434421}" presName="root" presStyleCnt="0">
        <dgm:presLayoutVars>
          <dgm:dir/>
          <dgm:resizeHandles val="exact"/>
        </dgm:presLayoutVars>
      </dgm:prSet>
      <dgm:spPr/>
    </dgm:pt>
    <dgm:pt modelId="{3EED1885-1647-422F-B9A0-A503176838A4}" type="pres">
      <dgm:prSet presAssocID="{0E9BCDB1-D5F1-4623-91FA-43A0FBB9F5AB}" presName="compNode" presStyleCnt="0"/>
      <dgm:spPr/>
    </dgm:pt>
    <dgm:pt modelId="{5D024AC6-70B1-47F9-BA22-5439751C818D}" type="pres">
      <dgm:prSet presAssocID="{0E9BCDB1-D5F1-4623-91FA-43A0FBB9F5AB}" presName="bgRect" presStyleLbl="bgShp" presStyleIdx="0" presStyleCnt="3"/>
      <dgm:spPr/>
    </dgm:pt>
    <dgm:pt modelId="{3EF4464E-0983-4181-A8EF-11AD2AF088A6}" type="pres">
      <dgm:prSet presAssocID="{0E9BCDB1-D5F1-4623-91FA-43A0FBB9F5A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9681894E-0C95-48A8-AE67-5194F7BED285}" type="pres">
      <dgm:prSet presAssocID="{0E9BCDB1-D5F1-4623-91FA-43A0FBB9F5AB}" presName="spaceRect" presStyleCnt="0"/>
      <dgm:spPr/>
    </dgm:pt>
    <dgm:pt modelId="{6DFAFE11-346B-4639-B21F-A7C18083A08C}" type="pres">
      <dgm:prSet presAssocID="{0E9BCDB1-D5F1-4623-91FA-43A0FBB9F5AB}" presName="parTx" presStyleLbl="revTx" presStyleIdx="0" presStyleCnt="3">
        <dgm:presLayoutVars>
          <dgm:chMax val="0"/>
          <dgm:chPref val="0"/>
        </dgm:presLayoutVars>
      </dgm:prSet>
      <dgm:spPr/>
    </dgm:pt>
    <dgm:pt modelId="{F01FED71-A7FC-476A-98A5-AEF42BDCE5FB}" type="pres">
      <dgm:prSet presAssocID="{0F0E3585-6607-48F2-B174-92CBD071DD39}" presName="sibTrans" presStyleCnt="0"/>
      <dgm:spPr/>
    </dgm:pt>
    <dgm:pt modelId="{0B6AA105-132C-4CD6-8E46-197C3DE322EB}" type="pres">
      <dgm:prSet presAssocID="{0C844046-4F76-43FB-8B4C-75F6805259E1}" presName="compNode" presStyleCnt="0"/>
      <dgm:spPr/>
    </dgm:pt>
    <dgm:pt modelId="{D0E16310-D9CF-411A-A0B0-E7E22EB18614}" type="pres">
      <dgm:prSet presAssocID="{0C844046-4F76-43FB-8B4C-75F6805259E1}" presName="bgRect" presStyleLbl="bgShp" presStyleIdx="1" presStyleCnt="3"/>
      <dgm:spPr/>
    </dgm:pt>
    <dgm:pt modelId="{1E016319-3792-4926-9030-AF24F9FE1C7A}" type="pres">
      <dgm:prSet presAssocID="{0C844046-4F76-43FB-8B4C-75F6805259E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0AF22718-218A-48EF-B3B2-8E1A9098C16B}" type="pres">
      <dgm:prSet presAssocID="{0C844046-4F76-43FB-8B4C-75F6805259E1}" presName="spaceRect" presStyleCnt="0"/>
      <dgm:spPr/>
    </dgm:pt>
    <dgm:pt modelId="{918A6E9F-5659-4AE0-982E-AC101F92A56C}" type="pres">
      <dgm:prSet presAssocID="{0C844046-4F76-43FB-8B4C-75F6805259E1}" presName="parTx" presStyleLbl="revTx" presStyleIdx="1" presStyleCnt="3">
        <dgm:presLayoutVars>
          <dgm:chMax val="0"/>
          <dgm:chPref val="0"/>
        </dgm:presLayoutVars>
      </dgm:prSet>
      <dgm:spPr/>
    </dgm:pt>
    <dgm:pt modelId="{8CE3688B-A420-44D2-B025-53013E972DAF}" type="pres">
      <dgm:prSet presAssocID="{67B52305-5920-4239-BA03-1DE9125C376A}" presName="sibTrans" presStyleCnt="0"/>
      <dgm:spPr/>
    </dgm:pt>
    <dgm:pt modelId="{AA1512C9-EFF1-4A2E-A96C-8A60004412C6}" type="pres">
      <dgm:prSet presAssocID="{86F203C0-1AFA-489E-A477-BA6249F1E787}" presName="compNode" presStyleCnt="0"/>
      <dgm:spPr/>
    </dgm:pt>
    <dgm:pt modelId="{C8E5AC6C-52E4-4034-AE9C-31A451594822}" type="pres">
      <dgm:prSet presAssocID="{86F203C0-1AFA-489E-A477-BA6249F1E787}" presName="bgRect" presStyleLbl="bgShp" presStyleIdx="2" presStyleCnt="3"/>
      <dgm:spPr/>
    </dgm:pt>
    <dgm:pt modelId="{EA9C1948-587B-4DFC-90B3-29D568B74DB8}" type="pres">
      <dgm:prSet presAssocID="{86F203C0-1AFA-489E-A477-BA6249F1E78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20B5E695-20AF-42DD-87C0-D94CC8A9D0B0}" type="pres">
      <dgm:prSet presAssocID="{86F203C0-1AFA-489E-A477-BA6249F1E787}" presName="spaceRect" presStyleCnt="0"/>
      <dgm:spPr/>
    </dgm:pt>
    <dgm:pt modelId="{810C8BB6-BB5C-4D37-8905-3CB669DB7524}" type="pres">
      <dgm:prSet presAssocID="{86F203C0-1AFA-489E-A477-BA6249F1E787}" presName="parTx" presStyleLbl="revTx" presStyleIdx="2" presStyleCnt="3">
        <dgm:presLayoutVars>
          <dgm:chMax val="0"/>
          <dgm:chPref val="0"/>
        </dgm:presLayoutVars>
      </dgm:prSet>
      <dgm:spPr/>
    </dgm:pt>
  </dgm:ptLst>
  <dgm:cxnLst>
    <dgm:cxn modelId="{B1A63D33-FC9D-43D9-B3C6-F0001ADEA8A6}" type="presOf" srcId="{86F203C0-1AFA-489E-A477-BA6249F1E787}" destId="{810C8BB6-BB5C-4D37-8905-3CB669DB7524}" srcOrd="0" destOrd="0" presId="urn:microsoft.com/office/officeart/2018/2/layout/IconVerticalSolidList"/>
    <dgm:cxn modelId="{530D187C-1391-4ABB-A120-720BD7AF074B}" srcId="{D0463DE8-AD9D-43D9-9945-1DB733434421}" destId="{86F203C0-1AFA-489E-A477-BA6249F1E787}" srcOrd="2" destOrd="0" parTransId="{A8CEF4F9-7382-46D5-9019-9B04491B708C}" sibTransId="{4D4D0256-CE4F-423D-9BEC-29CEB5E5E102}"/>
    <dgm:cxn modelId="{D9957B83-AA8E-458A-B8CA-A7159EDDB4C0}" type="presOf" srcId="{0E9BCDB1-D5F1-4623-91FA-43A0FBB9F5AB}" destId="{6DFAFE11-346B-4639-B21F-A7C18083A08C}" srcOrd="0" destOrd="0" presId="urn:microsoft.com/office/officeart/2018/2/layout/IconVerticalSolidList"/>
    <dgm:cxn modelId="{67B3ED8A-1544-45B5-B7B4-9D017AC5533F}" type="presOf" srcId="{0C844046-4F76-43FB-8B4C-75F6805259E1}" destId="{918A6E9F-5659-4AE0-982E-AC101F92A56C}" srcOrd="0" destOrd="0" presId="urn:microsoft.com/office/officeart/2018/2/layout/IconVerticalSolidList"/>
    <dgm:cxn modelId="{8784A2D8-FA3B-4579-A778-9C2815B4DC67}" srcId="{D0463DE8-AD9D-43D9-9945-1DB733434421}" destId="{0E9BCDB1-D5F1-4623-91FA-43A0FBB9F5AB}" srcOrd="0" destOrd="0" parTransId="{F7894D24-26A5-4837-846D-871271303A27}" sibTransId="{0F0E3585-6607-48F2-B174-92CBD071DD39}"/>
    <dgm:cxn modelId="{22FA53E9-33C3-45DB-9B08-D653327D9C67}" type="presOf" srcId="{D0463DE8-AD9D-43D9-9945-1DB733434421}" destId="{CE873DF1-3397-4F3E-988A-D4037012AC0B}" srcOrd="0" destOrd="0" presId="urn:microsoft.com/office/officeart/2018/2/layout/IconVerticalSolidList"/>
    <dgm:cxn modelId="{2704A0F0-552B-4763-BD30-EF8BDB3A3805}" srcId="{D0463DE8-AD9D-43D9-9945-1DB733434421}" destId="{0C844046-4F76-43FB-8B4C-75F6805259E1}" srcOrd="1" destOrd="0" parTransId="{0ED6E384-FFFB-4390-88BA-744E75917AF2}" sibTransId="{67B52305-5920-4239-BA03-1DE9125C376A}"/>
    <dgm:cxn modelId="{BCBBE4C9-3271-45F5-B54A-F551FDE7792E}" type="presParOf" srcId="{CE873DF1-3397-4F3E-988A-D4037012AC0B}" destId="{3EED1885-1647-422F-B9A0-A503176838A4}" srcOrd="0" destOrd="0" presId="urn:microsoft.com/office/officeart/2018/2/layout/IconVerticalSolidList"/>
    <dgm:cxn modelId="{99EB8204-FA4E-43DF-9571-E90D770A951C}" type="presParOf" srcId="{3EED1885-1647-422F-B9A0-A503176838A4}" destId="{5D024AC6-70B1-47F9-BA22-5439751C818D}" srcOrd="0" destOrd="0" presId="urn:microsoft.com/office/officeart/2018/2/layout/IconVerticalSolidList"/>
    <dgm:cxn modelId="{D56BF3EE-96D2-4D6D-8E0F-94A19FDE80EC}" type="presParOf" srcId="{3EED1885-1647-422F-B9A0-A503176838A4}" destId="{3EF4464E-0983-4181-A8EF-11AD2AF088A6}" srcOrd="1" destOrd="0" presId="urn:microsoft.com/office/officeart/2018/2/layout/IconVerticalSolidList"/>
    <dgm:cxn modelId="{4A13B73B-FC90-4770-B7FD-CC4760893C57}" type="presParOf" srcId="{3EED1885-1647-422F-B9A0-A503176838A4}" destId="{9681894E-0C95-48A8-AE67-5194F7BED285}" srcOrd="2" destOrd="0" presId="urn:microsoft.com/office/officeart/2018/2/layout/IconVerticalSolidList"/>
    <dgm:cxn modelId="{309211A9-902C-4288-9FC0-E9F50D7090B1}" type="presParOf" srcId="{3EED1885-1647-422F-B9A0-A503176838A4}" destId="{6DFAFE11-346B-4639-B21F-A7C18083A08C}" srcOrd="3" destOrd="0" presId="urn:microsoft.com/office/officeart/2018/2/layout/IconVerticalSolidList"/>
    <dgm:cxn modelId="{F202A9A4-AE1B-47FA-AAF2-1FA456B87F51}" type="presParOf" srcId="{CE873DF1-3397-4F3E-988A-D4037012AC0B}" destId="{F01FED71-A7FC-476A-98A5-AEF42BDCE5FB}" srcOrd="1" destOrd="0" presId="urn:microsoft.com/office/officeart/2018/2/layout/IconVerticalSolidList"/>
    <dgm:cxn modelId="{2E5D5AD0-9BDD-4B0A-BE33-5E5FEDC32183}" type="presParOf" srcId="{CE873DF1-3397-4F3E-988A-D4037012AC0B}" destId="{0B6AA105-132C-4CD6-8E46-197C3DE322EB}" srcOrd="2" destOrd="0" presId="urn:microsoft.com/office/officeart/2018/2/layout/IconVerticalSolidList"/>
    <dgm:cxn modelId="{E5B3E487-4666-4D5F-B805-5CE7A092D40D}" type="presParOf" srcId="{0B6AA105-132C-4CD6-8E46-197C3DE322EB}" destId="{D0E16310-D9CF-411A-A0B0-E7E22EB18614}" srcOrd="0" destOrd="0" presId="urn:microsoft.com/office/officeart/2018/2/layout/IconVerticalSolidList"/>
    <dgm:cxn modelId="{EE15BF77-4798-4950-B44A-453F4F360868}" type="presParOf" srcId="{0B6AA105-132C-4CD6-8E46-197C3DE322EB}" destId="{1E016319-3792-4926-9030-AF24F9FE1C7A}" srcOrd="1" destOrd="0" presId="urn:microsoft.com/office/officeart/2018/2/layout/IconVerticalSolidList"/>
    <dgm:cxn modelId="{D9371319-C065-445A-9B73-8D4B7F25A816}" type="presParOf" srcId="{0B6AA105-132C-4CD6-8E46-197C3DE322EB}" destId="{0AF22718-218A-48EF-B3B2-8E1A9098C16B}" srcOrd="2" destOrd="0" presId="urn:microsoft.com/office/officeart/2018/2/layout/IconVerticalSolidList"/>
    <dgm:cxn modelId="{C7267330-B378-4800-986C-4105F3DA4359}" type="presParOf" srcId="{0B6AA105-132C-4CD6-8E46-197C3DE322EB}" destId="{918A6E9F-5659-4AE0-982E-AC101F92A56C}" srcOrd="3" destOrd="0" presId="urn:microsoft.com/office/officeart/2018/2/layout/IconVerticalSolidList"/>
    <dgm:cxn modelId="{FD7F1937-A345-442F-8D16-F27574DC9AEE}" type="presParOf" srcId="{CE873DF1-3397-4F3E-988A-D4037012AC0B}" destId="{8CE3688B-A420-44D2-B025-53013E972DAF}" srcOrd="3" destOrd="0" presId="urn:microsoft.com/office/officeart/2018/2/layout/IconVerticalSolidList"/>
    <dgm:cxn modelId="{B86BB06E-7405-43C0-8A40-E2C03A658D28}" type="presParOf" srcId="{CE873DF1-3397-4F3E-988A-D4037012AC0B}" destId="{AA1512C9-EFF1-4A2E-A96C-8A60004412C6}" srcOrd="4" destOrd="0" presId="urn:microsoft.com/office/officeart/2018/2/layout/IconVerticalSolidList"/>
    <dgm:cxn modelId="{F8A1F931-731D-4FFF-99EF-345414565D13}" type="presParOf" srcId="{AA1512C9-EFF1-4A2E-A96C-8A60004412C6}" destId="{C8E5AC6C-52E4-4034-AE9C-31A451594822}" srcOrd="0" destOrd="0" presId="urn:microsoft.com/office/officeart/2018/2/layout/IconVerticalSolidList"/>
    <dgm:cxn modelId="{803EDE09-91A0-4E06-97AC-F10B2DAFD6B9}" type="presParOf" srcId="{AA1512C9-EFF1-4A2E-A96C-8A60004412C6}" destId="{EA9C1948-587B-4DFC-90B3-29D568B74DB8}" srcOrd="1" destOrd="0" presId="urn:microsoft.com/office/officeart/2018/2/layout/IconVerticalSolidList"/>
    <dgm:cxn modelId="{3D796296-5E8B-4137-9F3F-16FD6610503A}" type="presParOf" srcId="{AA1512C9-EFF1-4A2E-A96C-8A60004412C6}" destId="{20B5E695-20AF-42DD-87C0-D94CC8A9D0B0}" srcOrd="2" destOrd="0" presId="urn:microsoft.com/office/officeart/2018/2/layout/IconVerticalSolidList"/>
    <dgm:cxn modelId="{641C526B-68CB-4DE0-954C-0310FC2E50A0}" type="presParOf" srcId="{AA1512C9-EFF1-4A2E-A96C-8A60004412C6}" destId="{810C8BB6-BB5C-4D37-8905-3CB669DB752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57032-7408-0045-9166-F05FBDA12747}">
      <dsp:nvSpPr>
        <dsp:cNvPr id="0" name=""/>
        <dsp:cNvSpPr/>
      </dsp:nvSpPr>
      <dsp:spPr>
        <a:xfrm>
          <a:off x="0" y="406676"/>
          <a:ext cx="6713552" cy="51904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1. Easily embarrassed or self-conscious.</a:t>
          </a:r>
        </a:p>
      </dsp:txBody>
      <dsp:txXfrm>
        <a:off x="25337" y="432013"/>
        <a:ext cx="6662878" cy="468367"/>
      </dsp:txXfrm>
    </dsp:sp>
    <dsp:sp modelId="{A990E9F0-F1DC-1F44-B141-C16F0B20773B}">
      <dsp:nvSpPr>
        <dsp:cNvPr id="0" name=""/>
        <dsp:cNvSpPr/>
      </dsp:nvSpPr>
      <dsp:spPr>
        <a:xfrm>
          <a:off x="0" y="963157"/>
          <a:ext cx="6713552" cy="519041"/>
        </a:xfrm>
        <a:prstGeom prst="roundRect">
          <a:avLst/>
        </a:prstGeom>
        <a:solidFill>
          <a:schemeClr val="accent5">
            <a:hueOff val="-2430430"/>
            <a:satOff val="-165"/>
            <a:lumOff val="392"/>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2. low self-esteem or not believing in oneself.</a:t>
          </a:r>
        </a:p>
      </dsp:txBody>
      <dsp:txXfrm>
        <a:off x="25337" y="988494"/>
        <a:ext cx="6662878" cy="468367"/>
      </dsp:txXfrm>
    </dsp:sp>
    <dsp:sp modelId="{8880F5C3-EAA1-AD47-A205-DA2C6A96FAC7}">
      <dsp:nvSpPr>
        <dsp:cNvPr id="0" name=""/>
        <dsp:cNvSpPr/>
      </dsp:nvSpPr>
      <dsp:spPr>
        <a:xfrm>
          <a:off x="0" y="1519638"/>
          <a:ext cx="6713552" cy="519041"/>
        </a:xfrm>
        <a:prstGeom prst="roundRect">
          <a:avLst/>
        </a:prstGeom>
        <a:solidFill>
          <a:schemeClr val="accent5">
            <a:hueOff val="-4860860"/>
            <a:satOff val="-330"/>
            <a:lumOff val="784"/>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3. Anger, crying, withdrawing, or beating self-up.</a:t>
          </a:r>
        </a:p>
      </dsp:txBody>
      <dsp:txXfrm>
        <a:off x="25337" y="1544975"/>
        <a:ext cx="6662878" cy="468367"/>
      </dsp:txXfrm>
    </dsp:sp>
    <dsp:sp modelId="{9856C621-E886-C74F-A92C-8BA653ACC83E}">
      <dsp:nvSpPr>
        <dsp:cNvPr id="0" name=""/>
        <dsp:cNvSpPr/>
      </dsp:nvSpPr>
      <dsp:spPr>
        <a:xfrm>
          <a:off x="0" y="2076119"/>
          <a:ext cx="6713552" cy="519041"/>
        </a:xfrm>
        <a:prstGeom prst="roundRect">
          <a:avLst/>
        </a:prstGeom>
        <a:solidFill>
          <a:schemeClr val="accent5">
            <a:hueOff val="-7291290"/>
            <a:satOff val="-496"/>
            <a:lumOff val="117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4. depression.</a:t>
          </a:r>
        </a:p>
      </dsp:txBody>
      <dsp:txXfrm>
        <a:off x="25337" y="2101456"/>
        <a:ext cx="6662878" cy="468367"/>
      </dsp:txXfrm>
    </dsp:sp>
    <dsp:sp modelId="{542EDB6B-EFDF-0548-B4E8-A613E016E91D}">
      <dsp:nvSpPr>
        <dsp:cNvPr id="0" name=""/>
        <dsp:cNvSpPr/>
      </dsp:nvSpPr>
      <dsp:spPr>
        <a:xfrm>
          <a:off x="0" y="2632601"/>
          <a:ext cx="6713552" cy="519041"/>
        </a:xfrm>
        <a:prstGeom prst="roundRect">
          <a:avLst/>
        </a:prstGeom>
        <a:solidFill>
          <a:schemeClr val="accent5">
            <a:hueOff val="-9721720"/>
            <a:satOff val="-661"/>
            <a:lumOff val="156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5. People pleasing or striving for perfection.</a:t>
          </a:r>
        </a:p>
      </dsp:txBody>
      <dsp:txXfrm>
        <a:off x="25337" y="2657938"/>
        <a:ext cx="6662878" cy="468367"/>
      </dsp:txXfrm>
    </dsp:sp>
    <dsp:sp modelId="{93918955-D31D-084B-8FB9-191EED357DE6}">
      <dsp:nvSpPr>
        <dsp:cNvPr id="0" name=""/>
        <dsp:cNvSpPr/>
      </dsp:nvSpPr>
      <dsp:spPr>
        <a:xfrm>
          <a:off x="0" y="3189082"/>
          <a:ext cx="6713552" cy="519041"/>
        </a:xfrm>
        <a:prstGeom prst="roundRect">
          <a:avLst/>
        </a:prstGeom>
        <a:solidFill>
          <a:schemeClr val="accent5">
            <a:hueOff val="-12152150"/>
            <a:satOff val="-826"/>
            <a:lumOff val="19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6. Assigning attentions to criticism that may not exist (ex: My boss suggested changes to the report I made, therefore they don’t like me/don’t think I am right for the position). </a:t>
          </a:r>
        </a:p>
      </dsp:txBody>
      <dsp:txXfrm>
        <a:off x="25337" y="3214419"/>
        <a:ext cx="6662878" cy="4683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24AC6-70B1-47F9-BA22-5439751C818D}">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F4464E-0983-4181-A8EF-11AD2AF088A6}">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FAFE11-346B-4639-B21F-A7C18083A08C}">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1. Neurodivergent people are capable of being both rejection sensitive and prideful. How can we tell the difference? </a:t>
          </a:r>
        </a:p>
      </dsp:txBody>
      <dsp:txXfrm>
        <a:off x="1437631" y="531"/>
        <a:ext cx="9077968" cy="1244702"/>
      </dsp:txXfrm>
    </dsp:sp>
    <dsp:sp modelId="{D0E16310-D9CF-411A-A0B0-E7E22EB18614}">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016319-3792-4926-9030-AF24F9FE1C7A}">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8A6E9F-5659-4AE0-982E-AC101F92A56C}">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2. How can we tell if we’re being misunderstood or if the feedback, we’re receiving is correct?</a:t>
          </a:r>
        </a:p>
      </dsp:txBody>
      <dsp:txXfrm>
        <a:off x="1437631" y="1556410"/>
        <a:ext cx="9077968" cy="1244702"/>
      </dsp:txXfrm>
    </dsp:sp>
    <dsp:sp modelId="{C8E5AC6C-52E4-4034-AE9C-31A451594822}">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9C1948-587B-4DFC-90B3-29D568B74DB8}">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0C8BB6-BB5C-4D37-8905-3CB669DB7524}">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3. How much time does it take you to know the difference, and what do you do in the meantime (blow everything up in anger or withdraw and disappear)?</a:t>
          </a:r>
        </a:p>
      </dsp:txBody>
      <dsp:txXfrm>
        <a:off x="1437631" y="3112289"/>
        <a:ext cx="9077968" cy="12447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95F3-D815-2404-D1C7-686139ED99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A86C21-9575-AF8E-02C6-729BEE4852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967468-0B7E-9110-DF6E-AF7F40C532DD}"/>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5" name="Footer Placeholder 4">
            <a:extLst>
              <a:ext uri="{FF2B5EF4-FFF2-40B4-BE49-F238E27FC236}">
                <a16:creationId xmlns:a16="http://schemas.microsoft.com/office/drawing/2014/main" id="{A666C6B7-B46B-5EDB-D896-877D3D5265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B36ACB-581D-0C61-6DAA-90AE00410BDC}"/>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1005702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676A-1CB6-C7A9-0443-23108CE22D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36390D-B8B4-4757-2E7E-27D4C88389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541E66-6AE4-3E39-9311-441F93E7CF8F}"/>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5" name="Footer Placeholder 4">
            <a:extLst>
              <a:ext uri="{FF2B5EF4-FFF2-40B4-BE49-F238E27FC236}">
                <a16:creationId xmlns:a16="http://schemas.microsoft.com/office/drawing/2014/main" id="{366D97F0-AA99-0ACA-7A29-02CE473EF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4E6CD-2F80-4C7C-E251-E01C1C930584}"/>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3648979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B35B-8828-9F4D-F2BF-09665CEAB0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90CB17-E5E9-FCD9-AD7B-9FF1EF869AD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9E7D1-B09D-8EFE-DA77-F018F7B4D9B3}"/>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5" name="Footer Placeholder 4">
            <a:extLst>
              <a:ext uri="{FF2B5EF4-FFF2-40B4-BE49-F238E27FC236}">
                <a16:creationId xmlns:a16="http://schemas.microsoft.com/office/drawing/2014/main" id="{2DBE5954-19E8-270C-1E22-99A9D934E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0C6051-F9D6-64B9-E26C-6C20B741CE56}"/>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1395388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06FE8-B9EA-E681-16CB-0E37E20D8D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658BF5-A2F8-7754-2B53-3560E88736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B25713-DC06-7E50-9C39-ACED88B322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8C4428-8BE4-6477-A3BF-B7722995C032}"/>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6" name="Footer Placeholder 5">
            <a:extLst>
              <a:ext uri="{FF2B5EF4-FFF2-40B4-BE49-F238E27FC236}">
                <a16:creationId xmlns:a16="http://schemas.microsoft.com/office/drawing/2014/main" id="{4B9895DE-C28B-68C0-D68D-46BD9CC226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E22BCF-820C-29A9-FA41-156F75F4232A}"/>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57911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07750-B0DA-92C8-6B70-F9294D85A5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E8B987-8652-37DC-6D92-D55F854773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F52C83-1503-11D6-FCA0-27E659534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C39764-92FE-34C5-4A92-32D334F10A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E0AFE2-8E86-1AD6-7612-B172D7A3FB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253B4-2720-0315-CC87-435415878539}"/>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8" name="Footer Placeholder 7">
            <a:extLst>
              <a:ext uri="{FF2B5EF4-FFF2-40B4-BE49-F238E27FC236}">
                <a16:creationId xmlns:a16="http://schemas.microsoft.com/office/drawing/2014/main" id="{3F7D7FF5-EFB1-C68C-BA49-4670D7DB59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09B8D6-8DC1-E961-DBB3-F8047A4F814C}"/>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3557392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D2137-8BC2-8B54-25C3-F59AD8DFFE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24EC5-DEBC-6ABB-239F-6FAA5BF0F9BF}"/>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4" name="Footer Placeholder 3">
            <a:extLst>
              <a:ext uri="{FF2B5EF4-FFF2-40B4-BE49-F238E27FC236}">
                <a16:creationId xmlns:a16="http://schemas.microsoft.com/office/drawing/2014/main" id="{348582A4-9655-788C-5872-8F62C5C12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21C017-6179-ACE4-0BA5-5C69FC2D1F48}"/>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364841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45DD7D-5341-F0F6-85F4-79841F4EF172}"/>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3" name="Footer Placeholder 2">
            <a:extLst>
              <a:ext uri="{FF2B5EF4-FFF2-40B4-BE49-F238E27FC236}">
                <a16:creationId xmlns:a16="http://schemas.microsoft.com/office/drawing/2014/main" id="{89395E90-E054-FA70-E196-923B169B25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AA2147-D10C-8D8C-A450-6557D7D0B9A1}"/>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405368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4BAF2-BB06-FE36-8B35-931DBF8306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F581B6-636E-E41B-F819-08C7C12C3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D663DC-4E08-F4A3-807D-D9BE38A0E2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544088-924F-16A7-2862-66E51A6E3DAC}"/>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6" name="Footer Placeholder 5">
            <a:extLst>
              <a:ext uri="{FF2B5EF4-FFF2-40B4-BE49-F238E27FC236}">
                <a16:creationId xmlns:a16="http://schemas.microsoft.com/office/drawing/2014/main" id="{E1954320-6505-FDB8-A11B-FF8325217B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56FB70-1EF3-08AB-270B-A96E1A58733B}"/>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325451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B496-589D-55E2-9861-E1E17E4F5C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B1B911-BA53-1AFB-C73E-731FD9567A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14DBEF-0581-49C6-89A3-B5ACB5ED2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63081-17CA-F4D2-8C6A-1EE4EA5888E2}"/>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6" name="Footer Placeholder 5">
            <a:extLst>
              <a:ext uri="{FF2B5EF4-FFF2-40B4-BE49-F238E27FC236}">
                <a16:creationId xmlns:a16="http://schemas.microsoft.com/office/drawing/2014/main" id="{992114B6-E5AB-5AC7-8F25-426EE58EBA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742AA7-6477-5D59-E0A4-B51D7D2DECC6}"/>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579372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D8A6A-C07A-9DD1-E8C4-AB0D0F529C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A82430-6F23-F105-1E8E-FAA3105B77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7EFEA9-D32F-3885-83E0-CBF82099E972}"/>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5" name="Footer Placeholder 4">
            <a:extLst>
              <a:ext uri="{FF2B5EF4-FFF2-40B4-BE49-F238E27FC236}">
                <a16:creationId xmlns:a16="http://schemas.microsoft.com/office/drawing/2014/main" id="{F17CEEED-2FC8-40F2-3712-3155A4E58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7DD4A5-5704-1CC6-4470-F1749652D305}"/>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2107748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EBF5A0-9B8B-4E10-1119-93675B61A4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C92EB8-EA13-0180-FCEC-E5E6F6BB5E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030526-079B-A2A4-0500-043267F9A453}"/>
              </a:ext>
            </a:extLst>
          </p:cNvPr>
          <p:cNvSpPr>
            <a:spLocks noGrp="1"/>
          </p:cNvSpPr>
          <p:nvPr>
            <p:ph type="dt" sz="half" idx="10"/>
          </p:nvPr>
        </p:nvSpPr>
        <p:spPr/>
        <p:txBody>
          <a:bodyPr/>
          <a:lstStyle/>
          <a:p>
            <a:fld id="{970EF056-9524-474A-9AE2-24E7B4591391}" type="datetimeFigureOut">
              <a:rPr lang="en-US" smtClean="0"/>
              <a:t>4/12/26</a:t>
            </a:fld>
            <a:endParaRPr lang="en-US"/>
          </a:p>
        </p:txBody>
      </p:sp>
      <p:sp>
        <p:nvSpPr>
          <p:cNvPr id="5" name="Footer Placeholder 4">
            <a:extLst>
              <a:ext uri="{FF2B5EF4-FFF2-40B4-BE49-F238E27FC236}">
                <a16:creationId xmlns:a16="http://schemas.microsoft.com/office/drawing/2014/main" id="{2D753E45-88D0-9837-C499-3C2C19E89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4952F-A7AC-871F-CC7F-839E61087A00}"/>
              </a:ext>
            </a:extLst>
          </p:cNvPr>
          <p:cNvSpPr>
            <a:spLocks noGrp="1"/>
          </p:cNvSpPr>
          <p:nvPr>
            <p:ph type="sldNum" sz="quarter" idx="12"/>
          </p:nvPr>
        </p:nvSpPr>
        <p:spPr/>
        <p:txBody>
          <a:bodyPr/>
          <a:lstStyle/>
          <a:p>
            <a:fld id="{DA9C8136-8D90-F84C-8DBE-502E7CC37BF1}" type="slidenum">
              <a:rPr lang="en-US" smtClean="0"/>
              <a:t>‹#›</a:t>
            </a:fld>
            <a:endParaRPr lang="en-US"/>
          </a:p>
        </p:txBody>
      </p:sp>
    </p:spTree>
    <p:extLst>
      <p:ext uri="{BB962C8B-B14F-4D97-AF65-F5344CB8AC3E}">
        <p14:creationId xmlns:p14="http://schemas.microsoft.com/office/powerpoint/2010/main" val="3894760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2B46D-A083-D6D6-D130-6D19E8DBA5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D22D25-15BA-8A66-E85D-12DDFC347A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D6D19-47C0-D038-1638-C75F76E6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70EF056-9524-474A-9AE2-24E7B4591391}" type="datetimeFigureOut">
              <a:rPr lang="en-US" smtClean="0"/>
              <a:t>4/12/26</a:t>
            </a:fld>
            <a:endParaRPr lang="en-US"/>
          </a:p>
        </p:txBody>
      </p:sp>
      <p:sp>
        <p:nvSpPr>
          <p:cNvPr id="5" name="Footer Placeholder 4">
            <a:extLst>
              <a:ext uri="{FF2B5EF4-FFF2-40B4-BE49-F238E27FC236}">
                <a16:creationId xmlns:a16="http://schemas.microsoft.com/office/drawing/2014/main" id="{02B9071F-26E1-C2E2-8F1C-555D7A4777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A6B8AC7-9501-156C-EB86-CC68B560AD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9C8136-8D90-F84C-8DBE-502E7CC37BF1}" type="slidenum">
              <a:rPr lang="en-US" smtClean="0"/>
              <a:t>‹#›</a:t>
            </a:fld>
            <a:endParaRPr lang="en-US"/>
          </a:p>
        </p:txBody>
      </p:sp>
    </p:spTree>
    <p:extLst>
      <p:ext uri="{BB962C8B-B14F-4D97-AF65-F5344CB8AC3E}">
        <p14:creationId xmlns:p14="http://schemas.microsoft.com/office/powerpoint/2010/main" val="2237347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43FDFC-9587-C644-FCDE-1760135D2DA8}"/>
              </a:ext>
            </a:extLst>
          </p:cNvPr>
          <p:cNvSpPr>
            <a:spLocks noGrp="1"/>
          </p:cNvSpPr>
          <p:nvPr>
            <p:ph type="ctrTitle"/>
          </p:nvPr>
        </p:nvSpPr>
        <p:spPr>
          <a:xfrm>
            <a:off x="6194716" y="739978"/>
            <a:ext cx="5334930" cy="3004145"/>
          </a:xfrm>
        </p:spPr>
        <p:txBody>
          <a:bodyPr>
            <a:normAutofit/>
          </a:bodyPr>
          <a:lstStyle/>
          <a:p>
            <a:r>
              <a:rPr lang="en-US" dirty="0"/>
              <a:t>Week 3</a:t>
            </a:r>
          </a:p>
        </p:txBody>
      </p:sp>
      <p:sp>
        <p:nvSpPr>
          <p:cNvPr id="3" name="Subtitle 2">
            <a:extLst>
              <a:ext uri="{FF2B5EF4-FFF2-40B4-BE49-F238E27FC236}">
                <a16:creationId xmlns:a16="http://schemas.microsoft.com/office/drawing/2014/main" id="{E495A077-B8F6-47D7-5066-F336CEBADBCB}"/>
              </a:ext>
            </a:extLst>
          </p:cNvPr>
          <p:cNvSpPr>
            <a:spLocks noGrp="1"/>
          </p:cNvSpPr>
          <p:nvPr>
            <p:ph type="subTitle" idx="1"/>
          </p:nvPr>
        </p:nvSpPr>
        <p:spPr>
          <a:xfrm>
            <a:off x="6194715" y="3836197"/>
            <a:ext cx="5334931" cy="2189214"/>
          </a:xfrm>
        </p:spPr>
        <p:txBody>
          <a:bodyPr>
            <a:normAutofit/>
          </a:bodyPr>
          <a:lstStyle/>
          <a:p>
            <a:r>
              <a:rPr lang="en-US" dirty="0"/>
              <a:t>Rejection sensitivity and growth</a:t>
            </a:r>
          </a:p>
        </p:txBody>
      </p:sp>
      <p:sp>
        <p:nvSpPr>
          <p:cNvPr id="12" name="Freeform: Shape 11">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5" name="Picture 4" descr="A black sheep with yellow and blue text&#10;&#10;Description automatically generated">
            <a:extLst>
              <a:ext uri="{FF2B5EF4-FFF2-40B4-BE49-F238E27FC236}">
                <a16:creationId xmlns:a16="http://schemas.microsoft.com/office/drawing/2014/main" id="{619E8A45-462D-DF97-4E38-E18514598DEE}"/>
              </a:ext>
            </a:extLst>
          </p:cNvPr>
          <p:cNvPicPr>
            <a:picLocks noChangeAspect="1"/>
          </p:cNvPicPr>
          <p:nvPr/>
        </p:nvPicPr>
        <p:blipFill>
          <a:blip r:embed="rId2"/>
          <a:srcRect r="-5" b="-5"/>
          <a:stretch>
            <a:fillRect/>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2" name="Freeform: Shape 2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25299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D2E380-977B-8188-39F7-200B19715B3B}"/>
              </a:ext>
            </a:extLst>
          </p:cNvPr>
          <p:cNvSpPr>
            <a:spLocks noGrp="1"/>
          </p:cNvSpPr>
          <p:nvPr>
            <p:ph type="title"/>
          </p:nvPr>
        </p:nvSpPr>
        <p:spPr>
          <a:xfrm>
            <a:off x="838200" y="365125"/>
            <a:ext cx="5558489" cy="1325563"/>
          </a:xfrm>
        </p:spPr>
        <p:txBody>
          <a:bodyPr>
            <a:normAutofit/>
          </a:bodyPr>
          <a:lstStyle/>
          <a:p>
            <a:r>
              <a:rPr lang="en-US"/>
              <a:t>Opener Questions</a:t>
            </a:r>
            <a:endParaRPr lang="en-US" dirty="0"/>
          </a:p>
        </p:txBody>
      </p:sp>
      <p:sp>
        <p:nvSpPr>
          <p:cNvPr id="19"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Block Arc 2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9AC321B2-A199-0542-AF64-2975A4881EE3}"/>
              </a:ext>
            </a:extLst>
          </p:cNvPr>
          <p:cNvSpPr>
            <a:spLocks noGrp="1"/>
          </p:cNvSpPr>
          <p:nvPr>
            <p:ph idx="1"/>
          </p:nvPr>
        </p:nvSpPr>
        <p:spPr>
          <a:xfrm>
            <a:off x="1074751" y="1502817"/>
            <a:ext cx="9370495" cy="4351338"/>
          </a:xfrm>
          <a:custGeom>
            <a:avLst/>
            <a:gdLst>
              <a:gd name="connsiteX0" fmla="*/ 0 w 9370495"/>
              <a:gd name="connsiteY0" fmla="*/ 0 h 4351338"/>
              <a:gd name="connsiteX1" fmla="*/ 585656 w 9370495"/>
              <a:gd name="connsiteY1" fmla="*/ 0 h 4351338"/>
              <a:gd name="connsiteX2" fmla="*/ 1265017 w 9370495"/>
              <a:gd name="connsiteY2" fmla="*/ 0 h 4351338"/>
              <a:gd name="connsiteX3" fmla="*/ 1944378 w 9370495"/>
              <a:gd name="connsiteY3" fmla="*/ 0 h 4351338"/>
              <a:gd name="connsiteX4" fmla="*/ 2717444 w 9370495"/>
              <a:gd name="connsiteY4" fmla="*/ 0 h 4351338"/>
              <a:gd name="connsiteX5" fmla="*/ 3303099 w 9370495"/>
              <a:gd name="connsiteY5" fmla="*/ 0 h 4351338"/>
              <a:gd name="connsiteX6" fmla="*/ 3982460 w 9370495"/>
              <a:gd name="connsiteY6" fmla="*/ 0 h 4351338"/>
              <a:gd name="connsiteX7" fmla="*/ 4568116 w 9370495"/>
              <a:gd name="connsiteY7" fmla="*/ 0 h 4351338"/>
              <a:gd name="connsiteX8" fmla="*/ 5153772 w 9370495"/>
              <a:gd name="connsiteY8" fmla="*/ 0 h 4351338"/>
              <a:gd name="connsiteX9" fmla="*/ 5739428 w 9370495"/>
              <a:gd name="connsiteY9" fmla="*/ 0 h 4351338"/>
              <a:gd name="connsiteX10" fmla="*/ 6043969 w 9370495"/>
              <a:gd name="connsiteY10" fmla="*/ 0 h 4351338"/>
              <a:gd name="connsiteX11" fmla="*/ 6723330 w 9370495"/>
              <a:gd name="connsiteY11" fmla="*/ 0 h 4351338"/>
              <a:gd name="connsiteX12" fmla="*/ 7027871 w 9370495"/>
              <a:gd name="connsiteY12" fmla="*/ 0 h 4351338"/>
              <a:gd name="connsiteX13" fmla="*/ 7613527 w 9370495"/>
              <a:gd name="connsiteY13" fmla="*/ 0 h 4351338"/>
              <a:gd name="connsiteX14" fmla="*/ 8386593 w 9370495"/>
              <a:gd name="connsiteY14" fmla="*/ 0 h 4351338"/>
              <a:gd name="connsiteX15" fmla="*/ 9370495 w 9370495"/>
              <a:gd name="connsiteY15" fmla="*/ 0 h 4351338"/>
              <a:gd name="connsiteX16" fmla="*/ 9370495 w 9370495"/>
              <a:gd name="connsiteY16" fmla="*/ 587431 h 4351338"/>
              <a:gd name="connsiteX17" fmla="*/ 9370495 w 9370495"/>
              <a:gd name="connsiteY17" fmla="*/ 1044321 h 4351338"/>
              <a:gd name="connsiteX18" fmla="*/ 9370495 w 9370495"/>
              <a:gd name="connsiteY18" fmla="*/ 1501212 h 4351338"/>
              <a:gd name="connsiteX19" fmla="*/ 9370495 w 9370495"/>
              <a:gd name="connsiteY19" fmla="*/ 2045129 h 4351338"/>
              <a:gd name="connsiteX20" fmla="*/ 9370495 w 9370495"/>
              <a:gd name="connsiteY20" fmla="*/ 2589046 h 4351338"/>
              <a:gd name="connsiteX21" fmla="*/ 9370495 w 9370495"/>
              <a:gd name="connsiteY21" fmla="*/ 3089450 h 4351338"/>
              <a:gd name="connsiteX22" fmla="*/ 9370495 w 9370495"/>
              <a:gd name="connsiteY22" fmla="*/ 3720394 h 4351338"/>
              <a:gd name="connsiteX23" fmla="*/ 9370495 w 9370495"/>
              <a:gd name="connsiteY23" fmla="*/ 4351338 h 4351338"/>
              <a:gd name="connsiteX24" fmla="*/ 8597429 w 9370495"/>
              <a:gd name="connsiteY24" fmla="*/ 4351338 h 4351338"/>
              <a:gd name="connsiteX25" fmla="*/ 7918068 w 9370495"/>
              <a:gd name="connsiteY25" fmla="*/ 4351338 h 4351338"/>
              <a:gd name="connsiteX26" fmla="*/ 7613527 w 9370495"/>
              <a:gd name="connsiteY26" fmla="*/ 4351338 h 4351338"/>
              <a:gd name="connsiteX27" fmla="*/ 6840461 w 9370495"/>
              <a:gd name="connsiteY27" fmla="*/ 4351338 h 4351338"/>
              <a:gd name="connsiteX28" fmla="*/ 6348510 w 9370495"/>
              <a:gd name="connsiteY28" fmla="*/ 4351338 h 4351338"/>
              <a:gd name="connsiteX29" fmla="*/ 5669149 w 9370495"/>
              <a:gd name="connsiteY29" fmla="*/ 4351338 h 4351338"/>
              <a:gd name="connsiteX30" fmla="*/ 5364608 w 9370495"/>
              <a:gd name="connsiteY30" fmla="*/ 4351338 h 4351338"/>
              <a:gd name="connsiteX31" fmla="*/ 4591543 w 9370495"/>
              <a:gd name="connsiteY31" fmla="*/ 4351338 h 4351338"/>
              <a:gd name="connsiteX32" fmla="*/ 4099592 w 9370495"/>
              <a:gd name="connsiteY32" fmla="*/ 4351338 h 4351338"/>
              <a:gd name="connsiteX33" fmla="*/ 3513936 w 9370495"/>
              <a:gd name="connsiteY33" fmla="*/ 4351338 h 4351338"/>
              <a:gd name="connsiteX34" fmla="*/ 3115690 w 9370495"/>
              <a:gd name="connsiteY34" fmla="*/ 4351338 h 4351338"/>
              <a:gd name="connsiteX35" fmla="*/ 2436329 w 9370495"/>
              <a:gd name="connsiteY35" fmla="*/ 4351338 h 4351338"/>
              <a:gd name="connsiteX36" fmla="*/ 1663263 w 9370495"/>
              <a:gd name="connsiteY36" fmla="*/ 4351338 h 4351338"/>
              <a:gd name="connsiteX37" fmla="*/ 1171312 w 9370495"/>
              <a:gd name="connsiteY37" fmla="*/ 4351338 h 4351338"/>
              <a:gd name="connsiteX38" fmla="*/ 0 w 9370495"/>
              <a:gd name="connsiteY38" fmla="*/ 4351338 h 4351338"/>
              <a:gd name="connsiteX39" fmla="*/ 0 w 9370495"/>
              <a:gd name="connsiteY39" fmla="*/ 3807421 h 4351338"/>
              <a:gd name="connsiteX40" fmla="*/ 0 w 9370495"/>
              <a:gd name="connsiteY40" fmla="*/ 3263504 h 4351338"/>
              <a:gd name="connsiteX41" fmla="*/ 0 w 9370495"/>
              <a:gd name="connsiteY41" fmla="*/ 2676073 h 4351338"/>
              <a:gd name="connsiteX42" fmla="*/ 0 w 9370495"/>
              <a:gd name="connsiteY42" fmla="*/ 2132156 h 4351338"/>
              <a:gd name="connsiteX43" fmla="*/ 0 w 9370495"/>
              <a:gd name="connsiteY43" fmla="*/ 1544725 h 4351338"/>
              <a:gd name="connsiteX44" fmla="*/ 0 w 9370495"/>
              <a:gd name="connsiteY44" fmla="*/ 957294 h 4351338"/>
              <a:gd name="connsiteX45" fmla="*/ 0 w 9370495"/>
              <a:gd name="connsiteY45" fmla="*/ 0 h 43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370495" h="4351338" fill="none" extrusionOk="0">
                <a:moveTo>
                  <a:pt x="0" y="0"/>
                </a:moveTo>
                <a:cubicBezTo>
                  <a:pt x="170477" y="-55850"/>
                  <a:pt x="444762" y="46480"/>
                  <a:pt x="585656" y="0"/>
                </a:cubicBezTo>
                <a:cubicBezTo>
                  <a:pt x="726550" y="-46480"/>
                  <a:pt x="1090746" y="1010"/>
                  <a:pt x="1265017" y="0"/>
                </a:cubicBezTo>
                <a:cubicBezTo>
                  <a:pt x="1439288" y="-1010"/>
                  <a:pt x="1780001" y="60407"/>
                  <a:pt x="1944378" y="0"/>
                </a:cubicBezTo>
                <a:cubicBezTo>
                  <a:pt x="2108755" y="-60407"/>
                  <a:pt x="2513581" y="61069"/>
                  <a:pt x="2717444" y="0"/>
                </a:cubicBezTo>
                <a:cubicBezTo>
                  <a:pt x="2921307" y="-61069"/>
                  <a:pt x="3164666" y="44891"/>
                  <a:pt x="3303099" y="0"/>
                </a:cubicBezTo>
                <a:cubicBezTo>
                  <a:pt x="3441533" y="-44891"/>
                  <a:pt x="3649246" y="54270"/>
                  <a:pt x="3982460" y="0"/>
                </a:cubicBezTo>
                <a:cubicBezTo>
                  <a:pt x="4315674" y="-54270"/>
                  <a:pt x="4305128" y="36943"/>
                  <a:pt x="4568116" y="0"/>
                </a:cubicBezTo>
                <a:cubicBezTo>
                  <a:pt x="4831104" y="-36943"/>
                  <a:pt x="4968604" y="63608"/>
                  <a:pt x="5153772" y="0"/>
                </a:cubicBezTo>
                <a:cubicBezTo>
                  <a:pt x="5338940" y="-63608"/>
                  <a:pt x="5577072" y="54757"/>
                  <a:pt x="5739428" y="0"/>
                </a:cubicBezTo>
                <a:cubicBezTo>
                  <a:pt x="5901784" y="-54757"/>
                  <a:pt x="5927815" y="8009"/>
                  <a:pt x="6043969" y="0"/>
                </a:cubicBezTo>
                <a:cubicBezTo>
                  <a:pt x="6160123" y="-8009"/>
                  <a:pt x="6579738" y="76010"/>
                  <a:pt x="6723330" y="0"/>
                </a:cubicBezTo>
                <a:cubicBezTo>
                  <a:pt x="6866922" y="-76010"/>
                  <a:pt x="6904866" y="22230"/>
                  <a:pt x="7027871" y="0"/>
                </a:cubicBezTo>
                <a:cubicBezTo>
                  <a:pt x="7150876" y="-22230"/>
                  <a:pt x="7331408" y="43451"/>
                  <a:pt x="7613527" y="0"/>
                </a:cubicBezTo>
                <a:cubicBezTo>
                  <a:pt x="7895646" y="-43451"/>
                  <a:pt x="8206622" y="5156"/>
                  <a:pt x="8386593" y="0"/>
                </a:cubicBezTo>
                <a:cubicBezTo>
                  <a:pt x="8566564" y="-5156"/>
                  <a:pt x="8991181" y="107637"/>
                  <a:pt x="9370495" y="0"/>
                </a:cubicBezTo>
                <a:cubicBezTo>
                  <a:pt x="9390648" y="277927"/>
                  <a:pt x="9344850" y="420439"/>
                  <a:pt x="9370495" y="587431"/>
                </a:cubicBezTo>
                <a:cubicBezTo>
                  <a:pt x="9396140" y="754423"/>
                  <a:pt x="9321707" y="920516"/>
                  <a:pt x="9370495" y="1044321"/>
                </a:cubicBezTo>
                <a:cubicBezTo>
                  <a:pt x="9419283" y="1168126"/>
                  <a:pt x="9348015" y="1301912"/>
                  <a:pt x="9370495" y="1501212"/>
                </a:cubicBezTo>
                <a:cubicBezTo>
                  <a:pt x="9392975" y="1700512"/>
                  <a:pt x="9326555" y="1796415"/>
                  <a:pt x="9370495" y="2045129"/>
                </a:cubicBezTo>
                <a:cubicBezTo>
                  <a:pt x="9414435" y="2293843"/>
                  <a:pt x="9347149" y="2371515"/>
                  <a:pt x="9370495" y="2589046"/>
                </a:cubicBezTo>
                <a:cubicBezTo>
                  <a:pt x="9393841" y="2806577"/>
                  <a:pt x="9356393" y="2904548"/>
                  <a:pt x="9370495" y="3089450"/>
                </a:cubicBezTo>
                <a:cubicBezTo>
                  <a:pt x="9384597" y="3274352"/>
                  <a:pt x="9364968" y="3414269"/>
                  <a:pt x="9370495" y="3720394"/>
                </a:cubicBezTo>
                <a:cubicBezTo>
                  <a:pt x="9376022" y="4026519"/>
                  <a:pt x="9329654" y="4109391"/>
                  <a:pt x="9370495" y="4351338"/>
                </a:cubicBezTo>
                <a:cubicBezTo>
                  <a:pt x="9159937" y="4438299"/>
                  <a:pt x="8948988" y="4320428"/>
                  <a:pt x="8597429" y="4351338"/>
                </a:cubicBezTo>
                <a:cubicBezTo>
                  <a:pt x="8245870" y="4382248"/>
                  <a:pt x="8189209" y="4297364"/>
                  <a:pt x="7918068" y="4351338"/>
                </a:cubicBezTo>
                <a:cubicBezTo>
                  <a:pt x="7646927" y="4405312"/>
                  <a:pt x="7721648" y="4325039"/>
                  <a:pt x="7613527" y="4351338"/>
                </a:cubicBezTo>
                <a:cubicBezTo>
                  <a:pt x="7505406" y="4377637"/>
                  <a:pt x="7052001" y="4266293"/>
                  <a:pt x="6840461" y="4351338"/>
                </a:cubicBezTo>
                <a:cubicBezTo>
                  <a:pt x="6628921" y="4436383"/>
                  <a:pt x="6483831" y="4322220"/>
                  <a:pt x="6348510" y="4351338"/>
                </a:cubicBezTo>
                <a:cubicBezTo>
                  <a:pt x="6213189" y="4380456"/>
                  <a:pt x="5861370" y="4310200"/>
                  <a:pt x="5669149" y="4351338"/>
                </a:cubicBezTo>
                <a:cubicBezTo>
                  <a:pt x="5476928" y="4392476"/>
                  <a:pt x="5447400" y="4338524"/>
                  <a:pt x="5364608" y="4351338"/>
                </a:cubicBezTo>
                <a:cubicBezTo>
                  <a:pt x="5281816" y="4364152"/>
                  <a:pt x="4914609" y="4271042"/>
                  <a:pt x="4591543" y="4351338"/>
                </a:cubicBezTo>
                <a:cubicBezTo>
                  <a:pt x="4268478" y="4431634"/>
                  <a:pt x="4264717" y="4349273"/>
                  <a:pt x="4099592" y="4351338"/>
                </a:cubicBezTo>
                <a:cubicBezTo>
                  <a:pt x="3934467" y="4353403"/>
                  <a:pt x="3645568" y="4314037"/>
                  <a:pt x="3513936" y="4351338"/>
                </a:cubicBezTo>
                <a:cubicBezTo>
                  <a:pt x="3382304" y="4388639"/>
                  <a:pt x="3261357" y="4327129"/>
                  <a:pt x="3115690" y="4351338"/>
                </a:cubicBezTo>
                <a:cubicBezTo>
                  <a:pt x="2970023" y="4375547"/>
                  <a:pt x="2585179" y="4273964"/>
                  <a:pt x="2436329" y="4351338"/>
                </a:cubicBezTo>
                <a:cubicBezTo>
                  <a:pt x="2287479" y="4428712"/>
                  <a:pt x="1869073" y="4315524"/>
                  <a:pt x="1663263" y="4351338"/>
                </a:cubicBezTo>
                <a:cubicBezTo>
                  <a:pt x="1457453" y="4387152"/>
                  <a:pt x="1339006" y="4298566"/>
                  <a:pt x="1171312" y="4351338"/>
                </a:cubicBezTo>
                <a:cubicBezTo>
                  <a:pt x="1003618" y="4404110"/>
                  <a:pt x="322576" y="4325772"/>
                  <a:pt x="0" y="4351338"/>
                </a:cubicBezTo>
                <a:cubicBezTo>
                  <a:pt x="-2557" y="4194912"/>
                  <a:pt x="26086" y="3995904"/>
                  <a:pt x="0" y="3807421"/>
                </a:cubicBezTo>
                <a:cubicBezTo>
                  <a:pt x="-26086" y="3618938"/>
                  <a:pt x="53960" y="3446089"/>
                  <a:pt x="0" y="3263504"/>
                </a:cubicBezTo>
                <a:cubicBezTo>
                  <a:pt x="-53960" y="3080919"/>
                  <a:pt x="10540" y="2894128"/>
                  <a:pt x="0" y="2676073"/>
                </a:cubicBezTo>
                <a:cubicBezTo>
                  <a:pt x="-10540" y="2458018"/>
                  <a:pt x="8838" y="2340591"/>
                  <a:pt x="0" y="2132156"/>
                </a:cubicBezTo>
                <a:cubicBezTo>
                  <a:pt x="-8838" y="1923721"/>
                  <a:pt x="12364" y="1695182"/>
                  <a:pt x="0" y="1544725"/>
                </a:cubicBezTo>
                <a:cubicBezTo>
                  <a:pt x="-12364" y="1394268"/>
                  <a:pt x="13452" y="1086549"/>
                  <a:pt x="0" y="957294"/>
                </a:cubicBezTo>
                <a:cubicBezTo>
                  <a:pt x="-13452" y="828039"/>
                  <a:pt x="57800" y="204104"/>
                  <a:pt x="0" y="0"/>
                </a:cubicBezTo>
                <a:close/>
              </a:path>
              <a:path w="9370495" h="4351338" stroke="0" extrusionOk="0">
                <a:moveTo>
                  <a:pt x="0" y="0"/>
                </a:moveTo>
                <a:cubicBezTo>
                  <a:pt x="152455" y="-53587"/>
                  <a:pt x="308208" y="7136"/>
                  <a:pt x="491951" y="0"/>
                </a:cubicBezTo>
                <a:cubicBezTo>
                  <a:pt x="675694" y="-7136"/>
                  <a:pt x="685912" y="13011"/>
                  <a:pt x="796492" y="0"/>
                </a:cubicBezTo>
                <a:cubicBezTo>
                  <a:pt x="907072" y="-13011"/>
                  <a:pt x="1221145" y="25621"/>
                  <a:pt x="1569558" y="0"/>
                </a:cubicBezTo>
                <a:cubicBezTo>
                  <a:pt x="1917971" y="-25621"/>
                  <a:pt x="1926594" y="4637"/>
                  <a:pt x="2061509" y="0"/>
                </a:cubicBezTo>
                <a:cubicBezTo>
                  <a:pt x="2196424" y="-4637"/>
                  <a:pt x="2387809" y="57278"/>
                  <a:pt x="2553460" y="0"/>
                </a:cubicBezTo>
                <a:cubicBezTo>
                  <a:pt x="2719111" y="-57278"/>
                  <a:pt x="3110661" y="77940"/>
                  <a:pt x="3326526" y="0"/>
                </a:cubicBezTo>
                <a:cubicBezTo>
                  <a:pt x="3542391" y="-77940"/>
                  <a:pt x="3633695" y="41674"/>
                  <a:pt x="3724772" y="0"/>
                </a:cubicBezTo>
                <a:cubicBezTo>
                  <a:pt x="3815849" y="-41674"/>
                  <a:pt x="4182777" y="78295"/>
                  <a:pt x="4497838" y="0"/>
                </a:cubicBezTo>
                <a:cubicBezTo>
                  <a:pt x="4812899" y="-78295"/>
                  <a:pt x="4976840" y="3988"/>
                  <a:pt x="5270903" y="0"/>
                </a:cubicBezTo>
                <a:cubicBezTo>
                  <a:pt x="5564967" y="-3988"/>
                  <a:pt x="5727216" y="15869"/>
                  <a:pt x="5856559" y="0"/>
                </a:cubicBezTo>
                <a:cubicBezTo>
                  <a:pt x="5985902" y="-15869"/>
                  <a:pt x="6319956" y="5001"/>
                  <a:pt x="6629625" y="0"/>
                </a:cubicBezTo>
                <a:cubicBezTo>
                  <a:pt x="6939294" y="-5001"/>
                  <a:pt x="6895552" y="23176"/>
                  <a:pt x="7121576" y="0"/>
                </a:cubicBezTo>
                <a:cubicBezTo>
                  <a:pt x="7347600" y="-23176"/>
                  <a:pt x="7511512" y="32113"/>
                  <a:pt x="7613527" y="0"/>
                </a:cubicBezTo>
                <a:cubicBezTo>
                  <a:pt x="7715542" y="-32113"/>
                  <a:pt x="7981722" y="44550"/>
                  <a:pt x="8292888" y="0"/>
                </a:cubicBezTo>
                <a:cubicBezTo>
                  <a:pt x="8604054" y="-44550"/>
                  <a:pt x="8650150" y="30995"/>
                  <a:pt x="8784839" y="0"/>
                </a:cubicBezTo>
                <a:cubicBezTo>
                  <a:pt x="8919528" y="-30995"/>
                  <a:pt x="9122578" y="37041"/>
                  <a:pt x="9370495" y="0"/>
                </a:cubicBezTo>
                <a:cubicBezTo>
                  <a:pt x="9399692" y="248460"/>
                  <a:pt x="9297555" y="469292"/>
                  <a:pt x="9370495" y="630944"/>
                </a:cubicBezTo>
                <a:cubicBezTo>
                  <a:pt x="9443435" y="792596"/>
                  <a:pt x="9357073" y="966288"/>
                  <a:pt x="9370495" y="1218375"/>
                </a:cubicBezTo>
                <a:cubicBezTo>
                  <a:pt x="9383917" y="1470462"/>
                  <a:pt x="9312716" y="1659040"/>
                  <a:pt x="9370495" y="1805805"/>
                </a:cubicBezTo>
                <a:cubicBezTo>
                  <a:pt x="9428274" y="1952570"/>
                  <a:pt x="9370029" y="2097720"/>
                  <a:pt x="9370495" y="2219182"/>
                </a:cubicBezTo>
                <a:cubicBezTo>
                  <a:pt x="9370961" y="2340644"/>
                  <a:pt x="9357121" y="2464430"/>
                  <a:pt x="9370495" y="2676073"/>
                </a:cubicBezTo>
                <a:cubicBezTo>
                  <a:pt x="9383869" y="2887716"/>
                  <a:pt x="9342476" y="3110190"/>
                  <a:pt x="9370495" y="3263504"/>
                </a:cubicBezTo>
                <a:cubicBezTo>
                  <a:pt x="9398514" y="3416818"/>
                  <a:pt x="9361797" y="3605407"/>
                  <a:pt x="9370495" y="3763907"/>
                </a:cubicBezTo>
                <a:cubicBezTo>
                  <a:pt x="9379193" y="3922407"/>
                  <a:pt x="9345325" y="4223100"/>
                  <a:pt x="9370495" y="4351338"/>
                </a:cubicBezTo>
                <a:cubicBezTo>
                  <a:pt x="9201557" y="4415614"/>
                  <a:pt x="8999461" y="4340780"/>
                  <a:pt x="8691134" y="4351338"/>
                </a:cubicBezTo>
                <a:cubicBezTo>
                  <a:pt x="8382807" y="4361896"/>
                  <a:pt x="8530051" y="4337663"/>
                  <a:pt x="8386593" y="4351338"/>
                </a:cubicBezTo>
                <a:cubicBezTo>
                  <a:pt x="8243135" y="4365013"/>
                  <a:pt x="8003953" y="4322135"/>
                  <a:pt x="7800937" y="4351338"/>
                </a:cubicBezTo>
                <a:cubicBezTo>
                  <a:pt x="7597921" y="4380541"/>
                  <a:pt x="7532248" y="4323176"/>
                  <a:pt x="7402691" y="4351338"/>
                </a:cubicBezTo>
                <a:cubicBezTo>
                  <a:pt x="7273134" y="4379500"/>
                  <a:pt x="7028795" y="4290918"/>
                  <a:pt x="6723330" y="4351338"/>
                </a:cubicBezTo>
                <a:cubicBezTo>
                  <a:pt x="6417865" y="4411758"/>
                  <a:pt x="6472439" y="4324660"/>
                  <a:pt x="6325084" y="4351338"/>
                </a:cubicBezTo>
                <a:cubicBezTo>
                  <a:pt x="6177729" y="4378016"/>
                  <a:pt x="5954054" y="4299476"/>
                  <a:pt x="5645723" y="4351338"/>
                </a:cubicBezTo>
                <a:cubicBezTo>
                  <a:pt x="5337392" y="4403200"/>
                  <a:pt x="5412310" y="4328270"/>
                  <a:pt x="5341182" y="4351338"/>
                </a:cubicBezTo>
                <a:cubicBezTo>
                  <a:pt x="5270054" y="4374406"/>
                  <a:pt x="4944629" y="4271231"/>
                  <a:pt x="4661821" y="4351338"/>
                </a:cubicBezTo>
                <a:cubicBezTo>
                  <a:pt x="4379013" y="4431445"/>
                  <a:pt x="4381747" y="4341458"/>
                  <a:pt x="4263575" y="4351338"/>
                </a:cubicBezTo>
                <a:cubicBezTo>
                  <a:pt x="4145403" y="4361218"/>
                  <a:pt x="4026870" y="4323966"/>
                  <a:pt x="3959034" y="4351338"/>
                </a:cubicBezTo>
                <a:cubicBezTo>
                  <a:pt x="3891198" y="4378710"/>
                  <a:pt x="3687504" y="4345239"/>
                  <a:pt x="3560788" y="4351338"/>
                </a:cubicBezTo>
                <a:cubicBezTo>
                  <a:pt x="3434072" y="4357437"/>
                  <a:pt x="3161186" y="4339649"/>
                  <a:pt x="2881427" y="4351338"/>
                </a:cubicBezTo>
                <a:cubicBezTo>
                  <a:pt x="2601668" y="4363027"/>
                  <a:pt x="2641901" y="4339061"/>
                  <a:pt x="2483181" y="4351338"/>
                </a:cubicBezTo>
                <a:cubicBezTo>
                  <a:pt x="2324461" y="4363615"/>
                  <a:pt x="2297430" y="4317241"/>
                  <a:pt x="2178640" y="4351338"/>
                </a:cubicBezTo>
                <a:cubicBezTo>
                  <a:pt x="2059850" y="4385435"/>
                  <a:pt x="1888497" y="4335485"/>
                  <a:pt x="1780394" y="4351338"/>
                </a:cubicBezTo>
                <a:cubicBezTo>
                  <a:pt x="1672291" y="4367191"/>
                  <a:pt x="1435963" y="4349947"/>
                  <a:pt x="1288443" y="4351338"/>
                </a:cubicBezTo>
                <a:cubicBezTo>
                  <a:pt x="1140923" y="4352729"/>
                  <a:pt x="881197" y="4303040"/>
                  <a:pt x="702787" y="4351338"/>
                </a:cubicBezTo>
                <a:cubicBezTo>
                  <a:pt x="524377" y="4399636"/>
                  <a:pt x="338320" y="4341349"/>
                  <a:pt x="0" y="4351338"/>
                </a:cubicBezTo>
                <a:cubicBezTo>
                  <a:pt x="-64757" y="4201497"/>
                  <a:pt x="9266" y="3979635"/>
                  <a:pt x="0" y="3720394"/>
                </a:cubicBezTo>
                <a:cubicBezTo>
                  <a:pt x="-9266" y="3461153"/>
                  <a:pt x="18893" y="3367291"/>
                  <a:pt x="0" y="3176477"/>
                </a:cubicBezTo>
                <a:cubicBezTo>
                  <a:pt x="-18893" y="2985663"/>
                  <a:pt x="16228" y="2772478"/>
                  <a:pt x="0" y="2632559"/>
                </a:cubicBezTo>
                <a:cubicBezTo>
                  <a:pt x="-16228" y="2492640"/>
                  <a:pt x="60405" y="2261528"/>
                  <a:pt x="0" y="2088642"/>
                </a:cubicBezTo>
                <a:cubicBezTo>
                  <a:pt x="-60405" y="1915756"/>
                  <a:pt x="25090" y="1746611"/>
                  <a:pt x="0" y="1544725"/>
                </a:cubicBezTo>
                <a:cubicBezTo>
                  <a:pt x="-25090" y="1342839"/>
                  <a:pt x="17279" y="1186913"/>
                  <a:pt x="0" y="1044321"/>
                </a:cubicBezTo>
                <a:cubicBezTo>
                  <a:pt x="-17279" y="901729"/>
                  <a:pt x="93665" y="356535"/>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1219033472">
                  <ask:type>
                    <ask:lineSketchScribble/>
                  </ask:type>
                </ask:lineSketchStyleProps>
              </a:ext>
            </a:extLst>
          </a:ln>
        </p:spPr>
        <p:txBody>
          <a:bodyPr>
            <a:normAutofit/>
          </a:bodyPr>
          <a:lstStyle/>
          <a:p>
            <a:pPr marL="0" marR="0">
              <a:spcBef>
                <a:spcPts val="0"/>
              </a:spcBef>
              <a:spcAft>
                <a:spcPts val="8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1. Name a time when someone criticized you and they were wrong.</a:t>
            </a:r>
          </a:p>
          <a:p>
            <a:pPr marL="0" marR="0">
              <a:spcBef>
                <a:spcPts val="0"/>
              </a:spcBef>
              <a:spcAft>
                <a:spcPts val="8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2. Name a time when someone criticized you and they were right.</a:t>
            </a:r>
          </a:p>
          <a:p>
            <a:pPr marL="0" marR="0">
              <a:spcBef>
                <a:spcPts val="0"/>
              </a:spcBef>
              <a:spcAft>
                <a:spcPts val="8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3. Did those criticisms </a:t>
            </a:r>
            <a:r>
              <a:rPr lang="en-US" i="1" kern="100" dirty="0">
                <a:effectLst/>
                <a:latin typeface="Aptos" panose="020B0004020202020204" pitchFamily="34" charset="0"/>
                <a:ea typeface="Aptos" panose="020B0004020202020204" pitchFamily="34" charset="0"/>
                <a:cs typeface="Times New Roman" panose="02020603050405020304" pitchFamily="18" charset="0"/>
              </a:rPr>
              <a:t>feel</a:t>
            </a:r>
            <a:r>
              <a:rPr lang="en-US" kern="100" dirty="0">
                <a:effectLst/>
                <a:latin typeface="Aptos" panose="020B0004020202020204" pitchFamily="34" charset="0"/>
                <a:ea typeface="Aptos" panose="020B0004020202020204" pitchFamily="34" charset="0"/>
                <a:cs typeface="Times New Roman" panose="02020603050405020304" pitchFamily="18" charset="0"/>
              </a:rPr>
              <a:t> different?</a:t>
            </a:r>
          </a:p>
          <a:p>
            <a:pPr marL="0" marR="0">
              <a:spcBef>
                <a:spcPts val="0"/>
              </a:spcBef>
              <a:spcAft>
                <a:spcPts val="8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4. Do you have someone in your life you feel safe enough with to receive constructive criticism from?</a:t>
            </a:r>
          </a:p>
          <a:p>
            <a:pPr marL="0" indent="0">
              <a:buNone/>
            </a:pPr>
            <a:endParaRPr lang="en-US" dirty="0"/>
          </a:p>
        </p:txBody>
      </p:sp>
    </p:spTree>
    <p:extLst>
      <p:ext uri="{BB962C8B-B14F-4D97-AF65-F5344CB8AC3E}">
        <p14:creationId xmlns:p14="http://schemas.microsoft.com/office/powerpoint/2010/main" val="1710568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367583-501B-2096-152D-A45B80645AED}"/>
              </a:ext>
            </a:extLst>
          </p:cNvPr>
          <p:cNvSpPr>
            <a:spLocks noGrp="1"/>
          </p:cNvSpPr>
          <p:nvPr>
            <p:ph type="title"/>
          </p:nvPr>
        </p:nvSpPr>
        <p:spPr>
          <a:xfrm>
            <a:off x="5894962" y="479493"/>
            <a:ext cx="5458838" cy="1325563"/>
          </a:xfrm>
        </p:spPr>
        <p:txBody>
          <a:bodyPr>
            <a:normAutofit/>
          </a:bodyPr>
          <a:lstStyle/>
          <a:p>
            <a:r>
              <a:rPr lang="en-US" dirty="0"/>
              <a:t>Verses</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black sheep with white eyes&#10;&#10;Description automatically generated">
            <a:extLst>
              <a:ext uri="{FF2B5EF4-FFF2-40B4-BE49-F238E27FC236}">
                <a16:creationId xmlns:a16="http://schemas.microsoft.com/office/drawing/2014/main" id="{E2B1AD8D-7B88-D9C8-BED5-3978A456822F}"/>
              </a:ext>
            </a:extLst>
          </p:cNvPr>
          <p:cNvPicPr>
            <a:picLocks noChangeAspect="1"/>
          </p:cNvPicPr>
          <p:nvPr/>
        </p:nvPicPr>
        <p:blipFill>
          <a:blip r:embed="rId2"/>
          <a:stretch>
            <a:fillRect/>
          </a:stretch>
        </p:blipFill>
        <p:spPr>
          <a:xfrm>
            <a:off x="443691" y="1529058"/>
            <a:ext cx="3252936" cy="331932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4ADA619F-EDD5-A130-FB97-BE84125BCF79}"/>
              </a:ext>
            </a:extLst>
          </p:cNvPr>
          <p:cNvSpPr>
            <a:spLocks noGrp="1"/>
          </p:cNvSpPr>
          <p:nvPr>
            <p:ph idx="1"/>
          </p:nvPr>
        </p:nvSpPr>
        <p:spPr>
          <a:xfrm>
            <a:off x="3842951" y="1984443"/>
            <a:ext cx="7510849" cy="4192520"/>
          </a:xfrm>
        </p:spPr>
        <p:txBody>
          <a:bodyPr>
            <a:normAutofit/>
          </a:bodyPr>
          <a:lstStyle/>
          <a:p>
            <a:pPr marL="342900" marR="0" lvl="0" indent="-342900">
              <a:spcBef>
                <a:spcPts val="0"/>
              </a:spcBef>
              <a:spcAft>
                <a:spcPts val="0"/>
              </a:spcAft>
              <a:buFont typeface="Symbol"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Proverbs 12:1 </a:t>
            </a:r>
            <a:r>
              <a:rPr lang="en-US" i="1" kern="100" baseline="30000" dirty="0">
                <a:effectLst/>
                <a:latin typeface="Aptos" panose="020B0004020202020204" pitchFamily="34" charset="0"/>
                <a:ea typeface="Aptos" panose="020B0004020202020204" pitchFamily="34" charset="0"/>
                <a:cs typeface="Times New Roman" panose="02020603050405020304" pitchFamily="18" charset="0"/>
              </a:rPr>
              <a:t>“</a:t>
            </a:r>
            <a:r>
              <a:rPr lang="en-US" i="1" kern="100" dirty="0">
                <a:effectLst/>
                <a:latin typeface="Aptos" panose="020B0004020202020204" pitchFamily="34" charset="0"/>
                <a:ea typeface="Aptos" panose="020B0004020202020204" pitchFamily="34" charset="0"/>
                <a:cs typeface="Times New Roman" panose="02020603050405020304" pitchFamily="18" charset="0"/>
              </a:rPr>
              <a:t>Whoever loves discipline loves knowledge, but he who hates reproof is stupid.”</a:t>
            </a:r>
            <a:r>
              <a:rPr lang="en-US"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spcBef>
                <a:spcPts val="0"/>
              </a:spcBef>
              <a:spcAft>
                <a:spcPts val="0"/>
              </a:spcAft>
              <a:buNone/>
            </a:pP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800"/>
              </a:spcAft>
              <a:buFont typeface="Symbol"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Hebrews 12:11 </a:t>
            </a:r>
            <a:r>
              <a:rPr lang="en-US" i="1" kern="100" dirty="0">
                <a:effectLst/>
                <a:latin typeface="Aptos" panose="020B0004020202020204" pitchFamily="34" charset="0"/>
                <a:ea typeface="Aptos" panose="020B0004020202020204" pitchFamily="34" charset="0"/>
                <a:cs typeface="Times New Roman" panose="02020603050405020304" pitchFamily="18" charset="0"/>
              </a:rPr>
              <a:t>“For the moment, all discipline seems painful rather than pleasant, but later it yields the peaceful fruit of righteousness.”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54840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CB2B1B-227A-ECDF-E624-F56ADF76570B}"/>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Arc 2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D09A80-2155-B632-85CF-281C4735626A}"/>
              </a:ext>
            </a:extLst>
          </p:cNvPr>
          <p:cNvSpPr>
            <a:spLocks noGrp="1"/>
          </p:cNvSpPr>
          <p:nvPr>
            <p:ph type="title"/>
          </p:nvPr>
        </p:nvSpPr>
        <p:spPr>
          <a:xfrm>
            <a:off x="5894962" y="479493"/>
            <a:ext cx="5458838" cy="1325563"/>
          </a:xfrm>
        </p:spPr>
        <p:txBody>
          <a:bodyPr>
            <a:normAutofit/>
          </a:bodyPr>
          <a:lstStyle/>
          <a:p>
            <a:r>
              <a:rPr lang="en-US" dirty="0"/>
              <a:t>Verses</a:t>
            </a:r>
          </a:p>
        </p:txBody>
      </p:sp>
      <p:sp>
        <p:nvSpPr>
          <p:cNvPr id="23" name="Freeform: Shape 2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black sheep with white eyes&#10;&#10;Description automatically generated">
            <a:extLst>
              <a:ext uri="{FF2B5EF4-FFF2-40B4-BE49-F238E27FC236}">
                <a16:creationId xmlns:a16="http://schemas.microsoft.com/office/drawing/2014/main" id="{8DFC4CFE-CB8B-F45D-2A40-C2DA7ED6F005}"/>
              </a:ext>
            </a:extLst>
          </p:cNvPr>
          <p:cNvPicPr>
            <a:picLocks noChangeAspect="1"/>
          </p:cNvPicPr>
          <p:nvPr/>
        </p:nvPicPr>
        <p:blipFill>
          <a:blip r:embed="rId2"/>
          <a:stretch>
            <a:fillRect/>
          </a:stretch>
        </p:blipFill>
        <p:spPr>
          <a:xfrm>
            <a:off x="493117" y="1478929"/>
            <a:ext cx="3028559" cy="309036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C13197F1-46E2-4F73-BB1F-C228017DC799}"/>
              </a:ext>
            </a:extLst>
          </p:cNvPr>
          <p:cNvSpPr>
            <a:spLocks noGrp="1"/>
          </p:cNvSpPr>
          <p:nvPr>
            <p:ph idx="1"/>
          </p:nvPr>
        </p:nvSpPr>
        <p:spPr>
          <a:xfrm>
            <a:off x="3842951" y="1984443"/>
            <a:ext cx="7510849" cy="4192520"/>
          </a:xfrm>
        </p:spPr>
        <p:txBody>
          <a:bodyPr>
            <a:normAutofit/>
          </a:bodyPr>
          <a:lstStyle/>
          <a:p>
            <a:pPr marL="342900" marR="0" lvl="0" indent="-342900">
              <a:spcBef>
                <a:spcPts val="0"/>
              </a:spcBef>
              <a:spcAft>
                <a:spcPts val="0"/>
              </a:spcAft>
              <a:buFont typeface="Symbol"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Revelation 3:19 </a:t>
            </a:r>
            <a:r>
              <a:rPr lang="en-US" i="1" kern="100" dirty="0">
                <a:effectLst/>
                <a:latin typeface="Aptos" panose="020B0004020202020204" pitchFamily="34" charset="0"/>
                <a:ea typeface="Aptos" panose="020B0004020202020204" pitchFamily="34" charset="0"/>
                <a:cs typeface="Times New Roman" panose="02020603050405020304" pitchFamily="18" charset="0"/>
              </a:rPr>
              <a:t>“Those whom I love I reprove and discipline, so be zealous and repent.”</a:t>
            </a:r>
          </a:p>
          <a:p>
            <a:pPr marL="0" marR="0" lvl="0" indent="0">
              <a:spcBef>
                <a:spcPts val="0"/>
              </a:spcBef>
              <a:spcAft>
                <a:spcPts val="0"/>
              </a:spcAft>
              <a:buNone/>
            </a:pP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800"/>
              </a:spcAft>
              <a:buFont typeface="Symbol"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Galatians 5:1 </a:t>
            </a:r>
            <a:r>
              <a:rPr lang="en-US" i="1" kern="100" dirty="0">
                <a:effectLst/>
                <a:latin typeface="Aptos" panose="020B0004020202020204" pitchFamily="34" charset="0"/>
                <a:ea typeface="Aptos" panose="020B0004020202020204" pitchFamily="34" charset="0"/>
                <a:cs typeface="Times New Roman" panose="02020603050405020304" pitchFamily="18" charset="0"/>
              </a:rPr>
              <a:t>“It is for freedom that Christ has set us free. Stand firm then, and do not let yourselves be burdened again by a yoke of slavery.”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25183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9414D8-E03C-7C86-086B-C58370BB48B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Arc 2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9DF4B3E-A5DD-C3ED-471A-58B026D13A3F}"/>
              </a:ext>
            </a:extLst>
          </p:cNvPr>
          <p:cNvSpPr>
            <a:spLocks noGrp="1"/>
          </p:cNvSpPr>
          <p:nvPr>
            <p:ph type="title"/>
          </p:nvPr>
        </p:nvSpPr>
        <p:spPr>
          <a:xfrm>
            <a:off x="5894962" y="479493"/>
            <a:ext cx="5458838" cy="1325563"/>
          </a:xfrm>
        </p:spPr>
        <p:txBody>
          <a:bodyPr>
            <a:normAutofit/>
          </a:bodyPr>
          <a:lstStyle/>
          <a:p>
            <a:r>
              <a:rPr lang="en-US" dirty="0"/>
              <a:t>Verses</a:t>
            </a:r>
          </a:p>
        </p:txBody>
      </p:sp>
      <p:sp>
        <p:nvSpPr>
          <p:cNvPr id="23" name="Freeform: Shape 2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black sheep with white eyes&#10;&#10;Description automatically generated">
            <a:extLst>
              <a:ext uri="{FF2B5EF4-FFF2-40B4-BE49-F238E27FC236}">
                <a16:creationId xmlns:a16="http://schemas.microsoft.com/office/drawing/2014/main" id="{60E46BD9-B5E0-F2F2-AE02-CFA20F7BEE0E}"/>
              </a:ext>
            </a:extLst>
          </p:cNvPr>
          <p:cNvPicPr>
            <a:picLocks noChangeAspect="1"/>
          </p:cNvPicPr>
          <p:nvPr/>
        </p:nvPicPr>
        <p:blipFill>
          <a:blip r:embed="rId2"/>
          <a:stretch>
            <a:fillRect/>
          </a:stretch>
        </p:blipFill>
        <p:spPr>
          <a:xfrm>
            <a:off x="443690" y="1805056"/>
            <a:ext cx="3168169" cy="323282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40256D49-4667-3C07-88D4-2EEE36E5ED92}"/>
              </a:ext>
            </a:extLst>
          </p:cNvPr>
          <p:cNvSpPr>
            <a:spLocks noGrp="1"/>
          </p:cNvSpPr>
          <p:nvPr>
            <p:ph idx="1"/>
          </p:nvPr>
        </p:nvSpPr>
        <p:spPr>
          <a:xfrm>
            <a:off x="3855308" y="1984443"/>
            <a:ext cx="7498492" cy="4192520"/>
          </a:xfrm>
        </p:spPr>
        <p:txBody>
          <a:bodyPr>
            <a:normAutofit/>
          </a:bodyPr>
          <a:lstStyle/>
          <a:p>
            <a:pPr marL="342900" marR="0" lvl="0" indent="-342900">
              <a:spcBef>
                <a:spcPts val="0"/>
              </a:spcBef>
              <a:spcAft>
                <a:spcPts val="0"/>
              </a:spcAft>
              <a:buFont typeface="Symbol" pitchFamily="2" charset="2"/>
              <a:buChar char=""/>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John 8:31-32 </a:t>
            </a:r>
            <a:r>
              <a:rPr lang="en-US" sz="2400" i="1" kern="100" dirty="0">
                <a:effectLst/>
                <a:latin typeface="Aptos" panose="020B0004020202020204" pitchFamily="34" charset="0"/>
                <a:ea typeface="Aptos" panose="020B0004020202020204" pitchFamily="34" charset="0"/>
                <a:cs typeface="Times New Roman" panose="02020603050405020304" pitchFamily="18" charset="0"/>
              </a:rPr>
              <a:t>“So Jesus said to the Jews who had believed him, ‘If you abide in my word, you are truly my disciples, and you will know the truth, and the truth will set you free.’”</a:t>
            </a:r>
          </a:p>
          <a:p>
            <a:pPr marL="0" marR="0" lvl="0" indent="0">
              <a:spcBef>
                <a:spcPts val="0"/>
              </a:spcBef>
              <a:spcAft>
                <a:spcPts val="0"/>
              </a:spcAft>
              <a:buNone/>
            </a:pP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800"/>
              </a:spcAft>
              <a:buFont typeface="Symbol" pitchFamily="2" charset="2"/>
              <a:buChar char=""/>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2 Corinthians 10:5 </a:t>
            </a:r>
            <a:r>
              <a:rPr lang="en-US" sz="2400" i="1" kern="100" dirty="0">
                <a:effectLst/>
                <a:latin typeface="Aptos" panose="020B0004020202020204" pitchFamily="34" charset="0"/>
                <a:ea typeface="Aptos" panose="020B0004020202020204" pitchFamily="34" charset="0"/>
                <a:cs typeface="Times New Roman" panose="02020603050405020304" pitchFamily="18" charset="0"/>
              </a:rPr>
              <a:t>“We demolish arguments and every pretension that sets itself up against the knowledge of God, and we take captive every thought to make it obedient to Christ.”</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3963807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B35CC-B5AC-5863-DA3F-282CD8874C86}"/>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Rejection Sensitivity Dysphoria?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D1B35E2C-F0BD-12D0-1FD8-4CEC6A0D68AA}"/>
              </a:ext>
            </a:extLst>
          </p:cNvPr>
          <p:cNvSpPr>
            <a:spLocks noGrp="1"/>
          </p:cNvSpPr>
          <p:nvPr>
            <p:ph idx="1"/>
          </p:nvPr>
        </p:nvSpPr>
        <p:spPr>
          <a:xfrm>
            <a:off x="4447308" y="591344"/>
            <a:ext cx="6906491" cy="5585619"/>
          </a:xfrm>
        </p:spPr>
        <p:txBody>
          <a:bodyPr anchor="ctr">
            <a:normAutofit/>
          </a:bodyPr>
          <a:lstStyle/>
          <a:p>
            <a:pPr marL="0" marR="0" indent="0">
              <a:spcBef>
                <a:spcPts val="0"/>
              </a:spcBef>
              <a:spcAft>
                <a:spcPts val="800"/>
              </a:spcAft>
              <a:buNone/>
            </a:pPr>
            <a:r>
              <a:rPr lang="en-US" sz="2600" kern="100">
                <a:effectLst/>
                <a:latin typeface="Aptos" panose="020B0004020202020204" pitchFamily="34" charset="0"/>
                <a:ea typeface="Aptos" panose="020B0004020202020204" pitchFamily="34" charset="0"/>
                <a:cs typeface="Times New Roman" panose="02020603050405020304" pitchFamily="18" charset="0"/>
              </a:rPr>
              <a:t>According to the Cleveland Clinic, it is Intense emotional pain related to rejection or criticism, where one is more likely to interpret vague interactions as rejection.  It is connected to emotional dysregulation (emotional responses do not match the circumstance) and is commonly seen in people with ADHD and autism. </a:t>
            </a:r>
          </a:p>
          <a:p>
            <a:pPr marL="0" marR="0" indent="0">
              <a:spcBef>
                <a:spcPts val="0"/>
              </a:spcBef>
              <a:spcAft>
                <a:spcPts val="800"/>
              </a:spcAft>
              <a:buNone/>
            </a:pPr>
            <a:r>
              <a:rPr lang="en-US" sz="2600" kern="100">
                <a:effectLst/>
                <a:latin typeface="Aptos" panose="020B0004020202020204" pitchFamily="34" charset="0"/>
                <a:ea typeface="Aptos" panose="020B0004020202020204" pitchFamily="34" charset="0"/>
                <a:cs typeface="Times New Roman" panose="02020603050405020304" pitchFamily="18" charset="0"/>
              </a:rPr>
              <a:t>Processing rejection and/or criticism is a frontal-lobe activity. Additionally, the criticism we receive for being neurodivergent compounds over time making one more sensitive to real criticism (Newport Institute).</a:t>
            </a:r>
          </a:p>
          <a:p>
            <a:endParaRPr lang="en-US" sz="2600"/>
          </a:p>
        </p:txBody>
      </p:sp>
    </p:spTree>
    <p:extLst>
      <p:ext uri="{BB962C8B-B14F-4D97-AF65-F5344CB8AC3E}">
        <p14:creationId xmlns:p14="http://schemas.microsoft.com/office/powerpoint/2010/main" val="1788118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E2D02-464C-270A-D0DA-F5361B19BCAD}"/>
              </a:ext>
            </a:extLst>
          </p:cNvPr>
          <p:cNvSpPr>
            <a:spLocks noGrp="1"/>
          </p:cNvSpPr>
          <p:nvPr>
            <p:ph type="title"/>
          </p:nvPr>
        </p:nvSpPr>
        <p:spPr>
          <a:xfrm>
            <a:off x="572493" y="238539"/>
            <a:ext cx="11047013" cy="1434415"/>
          </a:xfrm>
        </p:spPr>
        <p:txBody>
          <a:bodyPr anchor="b">
            <a:normAutofit/>
          </a:bodyPr>
          <a:lstStyle/>
          <a:p>
            <a:r>
              <a:rPr lang="en-US" sz="5400"/>
              <a:t>Symptoms</a:t>
            </a:r>
          </a:p>
        </p:txBody>
      </p:sp>
      <p:sp>
        <p:nvSpPr>
          <p:cNvPr id="59"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sheep with white eyes&#10;&#10;Description automatically generated">
            <a:extLst>
              <a:ext uri="{FF2B5EF4-FFF2-40B4-BE49-F238E27FC236}">
                <a16:creationId xmlns:a16="http://schemas.microsoft.com/office/drawing/2014/main" id="{587EB020-572F-C1F5-2915-D50460BEFB2A}"/>
              </a:ext>
            </a:extLst>
          </p:cNvPr>
          <p:cNvPicPr>
            <a:picLocks noChangeAspect="1"/>
          </p:cNvPicPr>
          <p:nvPr/>
        </p:nvPicPr>
        <p:blipFill>
          <a:blip r:embed="rId2"/>
          <a:srcRect l="3818" r="-1" b="-1"/>
          <a:stretch>
            <a:fillRect/>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graphicFrame>
        <p:nvGraphicFramePr>
          <p:cNvPr id="47" name="Content Placeholder 2">
            <a:extLst>
              <a:ext uri="{FF2B5EF4-FFF2-40B4-BE49-F238E27FC236}">
                <a16:creationId xmlns:a16="http://schemas.microsoft.com/office/drawing/2014/main" id="{7DFAC373-9A2A-0D22-8864-CAE425A8196C}"/>
              </a:ext>
            </a:extLst>
          </p:cNvPr>
          <p:cNvGraphicFramePr>
            <a:graphicFrameLocks noGrp="1"/>
          </p:cNvGraphicFramePr>
          <p:nvPr>
            <p:ph idx="1"/>
            <p:extLst>
              <p:ext uri="{D42A27DB-BD31-4B8C-83A1-F6EECF244321}">
                <p14:modId xmlns:p14="http://schemas.microsoft.com/office/powerpoint/2010/main" val="2403936210"/>
              </p:ext>
            </p:extLst>
          </p:nvPr>
        </p:nvGraphicFramePr>
        <p:xfrm>
          <a:off x="4905955" y="2071316"/>
          <a:ext cx="6713552"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7663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Arc 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AF1B3ED-A6B7-DECA-4632-8A0E21B4E1C2}"/>
              </a:ext>
            </a:extLst>
          </p:cNvPr>
          <p:cNvSpPr>
            <a:spLocks noGrp="1"/>
          </p:cNvSpPr>
          <p:nvPr>
            <p:ph idx="1"/>
          </p:nvPr>
        </p:nvSpPr>
        <p:spPr>
          <a:xfrm>
            <a:off x="838200" y="1825625"/>
            <a:ext cx="10515600" cy="4351338"/>
          </a:xfrm>
        </p:spPr>
        <p:txBody>
          <a:bodyPr>
            <a:normAutofit/>
          </a:bodyPr>
          <a:lstStyle/>
          <a:p>
            <a:pPr marL="0" indent="0">
              <a:buNone/>
            </a:pPr>
            <a:r>
              <a:rPr lang="en-US" kern="100" dirty="0">
                <a:effectLst/>
                <a:latin typeface="Aptos" panose="020B0004020202020204" pitchFamily="34" charset="0"/>
                <a:ea typeface="Aptos" panose="020B0004020202020204" pitchFamily="34" charset="0"/>
                <a:cs typeface="Times New Roman" panose="02020603050405020304" pitchFamily="18" charset="0"/>
              </a:rPr>
              <a:t>We’ve spent so much of our lives being misunderstood that when we’re rightfully called out on something, it can feel like the same. Our responses to rejection and/or critique are then judged as spiritual shortcomings rather than disordered brain structure. Here’s where it gets tricky: Even though rejection sensitivity is </a:t>
            </a:r>
            <a:r>
              <a:rPr lang="en-US" i="1" kern="100" dirty="0">
                <a:effectLst/>
                <a:latin typeface="Aptos" panose="020B0004020202020204" pitchFamily="34" charset="0"/>
                <a:ea typeface="Aptos" panose="020B0004020202020204" pitchFamily="34" charset="0"/>
                <a:cs typeface="Times New Roman" panose="02020603050405020304" pitchFamily="18" charset="0"/>
              </a:rPr>
              <a:t>not sin</a:t>
            </a:r>
            <a:r>
              <a:rPr lang="en-US" kern="100" dirty="0">
                <a:effectLst/>
                <a:latin typeface="Aptos" panose="020B0004020202020204" pitchFamily="34" charset="0"/>
                <a:ea typeface="Aptos" panose="020B0004020202020204" pitchFamily="34" charset="0"/>
                <a:cs typeface="Times New Roman" panose="02020603050405020304" pitchFamily="18" charset="0"/>
              </a:rPr>
              <a:t> like pride, it can prevent us from growth and transformation.</a:t>
            </a:r>
          </a:p>
          <a:p>
            <a:pPr marL="0" indent="0">
              <a:buNone/>
            </a:pPr>
            <a:endParaRPr lang="en-US" dirty="0"/>
          </a:p>
        </p:txBody>
      </p:sp>
    </p:spTree>
    <p:extLst>
      <p:ext uri="{BB962C8B-B14F-4D97-AF65-F5344CB8AC3E}">
        <p14:creationId xmlns:p14="http://schemas.microsoft.com/office/powerpoint/2010/main" val="3424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 name="Rectangle 3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9619C313-0CF2-88C6-AF00-C6CC025271F0}"/>
              </a:ext>
            </a:extLst>
          </p:cNvPr>
          <p:cNvGraphicFramePr>
            <a:graphicFrameLocks noGrp="1"/>
          </p:cNvGraphicFramePr>
          <p:nvPr>
            <p:ph idx="1"/>
            <p:extLst>
              <p:ext uri="{D42A27DB-BD31-4B8C-83A1-F6EECF244321}">
                <p14:modId xmlns:p14="http://schemas.microsoft.com/office/powerpoint/2010/main" val="2528336957"/>
              </p:ext>
            </p:extLst>
          </p:nvPr>
        </p:nvGraphicFramePr>
        <p:xfrm>
          <a:off x="838200" y="2120067"/>
          <a:ext cx="10506457" cy="3770012"/>
        </p:xfrm>
        <a:graphic>
          <a:graphicData uri="http://schemas.openxmlformats.org/drawingml/2006/table">
            <a:tbl>
              <a:tblPr firstRow="1" firstCol="1" bandRow="1">
                <a:solidFill>
                  <a:srgbClr val="404040"/>
                </a:solidFill>
              </a:tblPr>
              <a:tblGrid>
                <a:gridCol w="5321765">
                  <a:extLst>
                    <a:ext uri="{9D8B030D-6E8A-4147-A177-3AD203B41FA5}">
                      <a16:colId xmlns:a16="http://schemas.microsoft.com/office/drawing/2014/main" val="3834928541"/>
                    </a:ext>
                  </a:extLst>
                </a:gridCol>
                <a:gridCol w="5184692">
                  <a:extLst>
                    <a:ext uri="{9D8B030D-6E8A-4147-A177-3AD203B41FA5}">
                      <a16:colId xmlns:a16="http://schemas.microsoft.com/office/drawing/2014/main" val="3139142984"/>
                    </a:ext>
                  </a:extLst>
                </a:gridCol>
              </a:tblGrid>
              <a:tr h="643544">
                <a:tc>
                  <a:txBody>
                    <a:bodyPr/>
                    <a:lstStyle/>
                    <a:p>
                      <a:pPr marL="0" marR="0" algn="ctr" fontAlgn="t">
                        <a:lnSpc>
                          <a:spcPct val="115000"/>
                        </a:lnSpc>
                        <a:buNone/>
                      </a:pPr>
                      <a:r>
                        <a:rPr lang="en-US" sz="2500" b="0"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Rejection sensitivity</a:t>
                      </a:r>
                      <a:endParaRPr lang="en-US" sz="2500" b="0" i="0" u="none" strike="noStrike" cap="none" spc="0">
                        <a:solidFill>
                          <a:schemeClr val="bg1"/>
                        </a:solidFill>
                        <a:effectLst/>
                        <a:latin typeface="Arial" panose="020B0604020202020204" pitchFamily="34" charset="0"/>
                      </a:endParaRPr>
                    </a:p>
                  </a:txBody>
                  <a:tcPr marL="228285" marR="228285" marT="144077" marB="0" anchor="ctr">
                    <a:lnL w="12700" cmpd="sng">
                      <a:noFill/>
                    </a:lnL>
                    <a:lnR w="12700" cmpd="sng">
                      <a:noFill/>
                    </a:lnR>
                    <a:lnT w="19050" cap="flat" cmpd="sng" algn="ctr">
                      <a:noFill/>
                      <a:prstDash val="solid"/>
                    </a:lnT>
                    <a:lnB w="38100" cmpd="sng">
                      <a:noFill/>
                    </a:lnB>
                    <a:solidFill>
                      <a:schemeClr val="accent2"/>
                    </a:solidFill>
                  </a:tcPr>
                </a:tc>
                <a:tc>
                  <a:txBody>
                    <a:bodyPr/>
                    <a:lstStyle/>
                    <a:p>
                      <a:pPr marL="0" marR="0" algn="ctr" fontAlgn="t">
                        <a:lnSpc>
                          <a:spcPct val="115000"/>
                        </a:lnSpc>
                        <a:buNone/>
                      </a:pPr>
                      <a:r>
                        <a:rPr lang="en-US" sz="2500" b="0"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Pride</a:t>
                      </a:r>
                      <a:endParaRPr lang="en-US" sz="2500" b="0" i="0" u="none" strike="noStrike" cap="none" spc="0">
                        <a:solidFill>
                          <a:schemeClr val="bg1"/>
                        </a:solidFill>
                        <a:effectLst/>
                        <a:latin typeface="Arial" panose="020B0604020202020204" pitchFamily="34" charset="0"/>
                      </a:endParaRPr>
                    </a:p>
                  </a:txBody>
                  <a:tcPr marL="228285" marR="228285" marT="144077" marB="0"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4176403832"/>
                  </a:ext>
                </a:extLst>
              </a:tr>
              <a:tr h="864461">
                <a:tc>
                  <a:txBody>
                    <a:bodyPr/>
                    <a:lstStyle/>
                    <a:p>
                      <a:pPr marL="0" marR="0" algn="l" fontAlgn="t">
                        <a:lnSpc>
                          <a:spcPct val="115000"/>
                        </a:lnSpc>
                        <a:buNone/>
                      </a:pPr>
                      <a:r>
                        <a:rPr lang="en-US" sz="1900" b="1"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Intense fear of failure or rejection.</a:t>
                      </a:r>
                      <a:endParaRPr lang="en-US" sz="1900" b="1"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404040"/>
                    </a:solidFill>
                  </a:tcPr>
                </a:tc>
                <a:tc>
                  <a:txBody>
                    <a:bodyPr/>
                    <a:lstStyle/>
                    <a:p>
                      <a:pPr marL="0" marR="0" algn="l" fontAlgn="t">
                        <a:lnSpc>
                          <a:spcPct val="115000"/>
                        </a:lnSpc>
                        <a:buNone/>
                      </a:pPr>
                      <a:r>
                        <a:rPr lang="en-US" sz="1900" b="0"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Positive self-assessment of one’s achievements or character.</a:t>
                      </a:r>
                      <a:endParaRPr lang="en-US" sz="1900" b="0"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404040"/>
                    </a:solidFill>
                  </a:tcPr>
                </a:tc>
                <a:extLst>
                  <a:ext uri="{0D108BD9-81ED-4DB2-BD59-A6C34878D82A}">
                    <a16:rowId xmlns:a16="http://schemas.microsoft.com/office/drawing/2014/main" val="1622732036"/>
                  </a:ext>
                </a:extLst>
              </a:tr>
              <a:tr h="864461">
                <a:tc>
                  <a:txBody>
                    <a:bodyPr/>
                    <a:lstStyle/>
                    <a:p>
                      <a:pPr marL="0" marR="0" algn="l" fontAlgn="t">
                        <a:lnSpc>
                          <a:spcPct val="115000"/>
                        </a:lnSpc>
                        <a:buNone/>
                      </a:pPr>
                      <a:r>
                        <a:rPr lang="en-US" sz="1900" b="1"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Looks down on self or frustrated from being misunderstood.</a:t>
                      </a:r>
                      <a:endParaRPr lang="en-US" sz="1900" b="1"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tc>
                  <a:txBody>
                    <a:bodyPr/>
                    <a:lstStyle/>
                    <a:p>
                      <a:pPr marL="0" marR="0" algn="l" fontAlgn="t">
                        <a:lnSpc>
                          <a:spcPct val="115000"/>
                        </a:lnSpc>
                        <a:buNone/>
                      </a:pPr>
                      <a:r>
                        <a:rPr lang="en-US" sz="1900" b="0"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Inflated sense of self-worth or achievement.</a:t>
                      </a:r>
                      <a:endParaRPr lang="en-US" sz="1900" b="0"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extLst>
                  <a:ext uri="{0D108BD9-81ED-4DB2-BD59-A6C34878D82A}">
                    <a16:rowId xmlns:a16="http://schemas.microsoft.com/office/drawing/2014/main" val="327815271"/>
                  </a:ext>
                </a:extLst>
              </a:tr>
              <a:tr h="533085">
                <a:tc>
                  <a:txBody>
                    <a:bodyPr/>
                    <a:lstStyle/>
                    <a:p>
                      <a:pPr marL="0" marR="0" algn="l" fontAlgn="t">
                        <a:lnSpc>
                          <a:spcPct val="115000"/>
                        </a:lnSpc>
                        <a:buNone/>
                      </a:pPr>
                      <a:r>
                        <a:rPr lang="en-US" sz="1900" b="1"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Focused on preventing pain.</a:t>
                      </a:r>
                      <a:endParaRPr lang="en-US" sz="1900" b="1"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tc>
                  <a:txBody>
                    <a:bodyPr/>
                    <a:lstStyle/>
                    <a:p>
                      <a:pPr marL="0" marR="0" algn="l" fontAlgn="t">
                        <a:lnSpc>
                          <a:spcPct val="115000"/>
                        </a:lnSpc>
                        <a:buNone/>
                      </a:pPr>
                      <a:r>
                        <a:rPr lang="en-US" sz="1900" b="0"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Focused on maintaining image.</a:t>
                      </a:r>
                      <a:endParaRPr lang="en-US" sz="1900" b="0"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extLst>
                  <a:ext uri="{0D108BD9-81ED-4DB2-BD59-A6C34878D82A}">
                    <a16:rowId xmlns:a16="http://schemas.microsoft.com/office/drawing/2014/main" val="2068163401"/>
                  </a:ext>
                </a:extLst>
              </a:tr>
              <a:tr h="864461">
                <a:tc>
                  <a:txBody>
                    <a:bodyPr/>
                    <a:lstStyle/>
                    <a:p>
                      <a:pPr marL="0" marR="0" algn="l" fontAlgn="t">
                        <a:lnSpc>
                          <a:spcPct val="115000"/>
                        </a:lnSpc>
                        <a:buNone/>
                      </a:pPr>
                      <a:r>
                        <a:rPr lang="en-US" sz="1900" b="1"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When rejected, feels unwanted or unworthy.</a:t>
                      </a:r>
                      <a:endParaRPr lang="en-US" sz="1900" b="1"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tc>
                  <a:txBody>
                    <a:bodyPr/>
                    <a:lstStyle/>
                    <a:p>
                      <a:pPr marL="0" marR="0" algn="l" fontAlgn="t">
                        <a:lnSpc>
                          <a:spcPct val="115000"/>
                        </a:lnSpc>
                        <a:buNone/>
                      </a:pPr>
                      <a:r>
                        <a:rPr lang="en-US" sz="1900" b="0" i="0" u="none" strike="noStrike" kern="100" cap="none" spc="0">
                          <a:solidFill>
                            <a:schemeClr val="bg1"/>
                          </a:solidFill>
                          <a:effectLst/>
                          <a:latin typeface="Aptos" panose="020B0004020202020204" pitchFamily="34" charset="0"/>
                          <a:ea typeface="Aptos" panose="020B0004020202020204" pitchFamily="34" charset="0"/>
                          <a:cs typeface="Times New Roman" panose="02020603050405020304" pitchFamily="18" charset="0"/>
                        </a:rPr>
                        <a:t>When rejected, feels anger, but not less worthy.</a:t>
                      </a:r>
                      <a:endParaRPr lang="en-US" sz="1900" b="0" i="0" u="none" strike="noStrike" cap="none" spc="0">
                        <a:solidFill>
                          <a:schemeClr val="bg1"/>
                        </a:solidFill>
                        <a:effectLst/>
                        <a:latin typeface="Arial" panose="020B0604020202020204" pitchFamily="34" charset="0"/>
                      </a:endParaRPr>
                    </a:p>
                  </a:txBody>
                  <a:tcPr marL="228285" marR="228285" marT="144077" marB="0">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extLst>
                  <a:ext uri="{0D108BD9-81ED-4DB2-BD59-A6C34878D82A}">
                    <a16:rowId xmlns:a16="http://schemas.microsoft.com/office/drawing/2014/main" val="1647399728"/>
                  </a:ext>
                </a:extLst>
              </a:tr>
            </a:tbl>
          </a:graphicData>
        </a:graphic>
      </p:graphicFrame>
    </p:spTree>
    <p:extLst>
      <p:ext uri="{BB962C8B-B14F-4D97-AF65-F5344CB8AC3E}">
        <p14:creationId xmlns:p14="http://schemas.microsoft.com/office/powerpoint/2010/main" val="1812732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C1C061-701C-ABBF-E1E5-EA99345FAFC8}"/>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6000" kern="1200" dirty="0">
                <a:solidFill>
                  <a:schemeClr val="tx1"/>
                </a:solidFill>
                <a:latin typeface="+mj-lt"/>
                <a:ea typeface="+mj-ea"/>
                <a:cs typeface="+mj-cs"/>
              </a:rPr>
              <a:t>Tools to embrace growth</a:t>
            </a:r>
          </a:p>
        </p:txBody>
      </p:sp>
      <p:pic>
        <p:nvPicPr>
          <p:cNvPr id="5" name="Picture 4" descr="A black sheep with white eyes&#10;&#10;Description automatically generated">
            <a:extLst>
              <a:ext uri="{FF2B5EF4-FFF2-40B4-BE49-F238E27FC236}">
                <a16:creationId xmlns:a16="http://schemas.microsoft.com/office/drawing/2014/main" id="{0598CBFD-1D29-20AA-508D-46B7FF0B13D0}"/>
              </a:ext>
            </a:extLst>
          </p:cNvPr>
          <p:cNvPicPr>
            <a:picLocks noChangeAspect="1"/>
          </p:cNvPicPr>
          <p:nvPr/>
        </p:nvPicPr>
        <p:blipFill>
          <a:blip r:embed="rId2"/>
          <a:stretch>
            <a:fillRect/>
          </a:stretch>
        </p:blipFill>
        <p:spPr>
          <a:xfrm>
            <a:off x="2341434" y="2235888"/>
            <a:ext cx="1588016" cy="1620242"/>
          </a:xfrm>
          <a:prstGeom prst="rect">
            <a:avLst/>
          </a:prstGeom>
        </p:spPr>
      </p:pic>
    </p:spTree>
    <p:extLst>
      <p:ext uri="{BB962C8B-B14F-4D97-AF65-F5344CB8AC3E}">
        <p14:creationId xmlns:p14="http://schemas.microsoft.com/office/powerpoint/2010/main" val="261072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B67169F-6AAF-BFD5-E3C7-72890B41C8EE}"/>
              </a:ext>
            </a:extLst>
          </p:cNvPr>
          <p:cNvSpPr>
            <a:spLocks noGrp="1"/>
          </p:cNvSpPr>
          <p:nvPr>
            <p:ph idx="1"/>
          </p:nvPr>
        </p:nvSpPr>
        <p:spPr>
          <a:xfrm>
            <a:off x="928195" y="1358563"/>
            <a:ext cx="10023389" cy="4351338"/>
          </a:xfrm>
          <a:custGeom>
            <a:avLst/>
            <a:gdLst>
              <a:gd name="connsiteX0" fmla="*/ 0 w 10023389"/>
              <a:gd name="connsiteY0" fmla="*/ 0 h 4351338"/>
              <a:gd name="connsiteX1" fmla="*/ 589611 w 10023389"/>
              <a:gd name="connsiteY1" fmla="*/ 0 h 4351338"/>
              <a:gd name="connsiteX2" fmla="*/ 1379690 w 10023389"/>
              <a:gd name="connsiteY2" fmla="*/ 0 h 4351338"/>
              <a:gd name="connsiteX3" fmla="*/ 1869067 w 10023389"/>
              <a:gd name="connsiteY3" fmla="*/ 0 h 4351338"/>
              <a:gd name="connsiteX4" fmla="*/ 2157977 w 10023389"/>
              <a:gd name="connsiteY4" fmla="*/ 0 h 4351338"/>
              <a:gd name="connsiteX5" fmla="*/ 2847822 w 10023389"/>
              <a:gd name="connsiteY5" fmla="*/ 0 h 4351338"/>
              <a:gd name="connsiteX6" fmla="*/ 3236965 w 10023389"/>
              <a:gd name="connsiteY6" fmla="*/ 0 h 4351338"/>
              <a:gd name="connsiteX7" fmla="*/ 4027044 w 10023389"/>
              <a:gd name="connsiteY7" fmla="*/ 0 h 4351338"/>
              <a:gd name="connsiteX8" fmla="*/ 4616655 w 10023389"/>
              <a:gd name="connsiteY8" fmla="*/ 0 h 4351338"/>
              <a:gd name="connsiteX9" fmla="*/ 5306500 w 10023389"/>
              <a:gd name="connsiteY9" fmla="*/ 0 h 4351338"/>
              <a:gd name="connsiteX10" fmla="*/ 5595410 w 10023389"/>
              <a:gd name="connsiteY10" fmla="*/ 0 h 4351338"/>
              <a:gd name="connsiteX11" fmla="*/ 5984553 w 10023389"/>
              <a:gd name="connsiteY11" fmla="*/ 0 h 4351338"/>
              <a:gd name="connsiteX12" fmla="*/ 6273462 w 10023389"/>
              <a:gd name="connsiteY12" fmla="*/ 0 h 4351338"/>
              <a:gd name="connsiteX13" fmla="*/ 6562372 w 10023389"/>
              <a:gd name="connsiteY13" fmla="*/ 0 h 4351338"/>
              <a:gd name="connsiteX14" fmla="*/ 6851281 w 10023389"/>
              <a:gd name="connsiteY14" fmla="*/ 0 h 4351338"/>
              <a:gd name="connsiteX15" fmla="*/ 7340658 w 10023389"/>
              <a:gd name="connsiteY15" fmla="*/ 0 h 4351338"/>
              <a:gd name="connsiteX16" fmla="*/ 7629568 w 10023389"/>
              <a:gd name="connsiteY16" fmla="*/ 0 h 4351338"/>
              <a:gd name="connsiteX17" fmla="*/ 8419647 w 10023389"/>
              <a:gd name="connsiteY17" fmla="*/ 0 h 4351338"/>
              <a:gd name="connsiteX18" fmla="*/ 9109492 w 10023389"/>
              <a:gd name="connsiteY18" fmla="*/ 0 h 4351338"/>
              <a:gd name="connsiteX19" fmla="*/ 9398401 w 10023389"/>
              <a:gd name="connsiteY19" fmla="*/ 0 h 4351338"/>
              <a:gd name="connsiteX20" fmla="*/ 10023389 w 10023389"/>
              <a:gd name="connsiteY20" fmla="*/ 0 h 4351338"/>
              <a:gd name="connsiteX21" fmla="*/ 10023389 w 10023389"/>
              <a:gd name="connsiteY21" fmla="*/ 413377 h 4351338"/>
              <a:gd name="connsiteX22" fmla="*/ 10023389 w 10023389"/>
              <a:gd name="connsiteY22" fmla="*/ 1044321 h 4351338"/>
              <a:gd name="connsiteX23" fmla="*/ 10023389 w 10023389"/>
              <a:gd name="connsiteY23" fmla="*/ 1457698 h 4351338"/>
              <a:gd name="connsiteX24" fmla="*/ 10023389 w 10023389"/>
              <a:gd name="connsiteY24" fmla="*/ 1914589 h 4351338"/>
              <a:gd name="connsiteX25" fmla="*/ 10023389 w 10023389"/>
              <a:gd name="connsiteY25" fmla="*/ 2458506 h 4351338"/>
              <a:gd name="connsiteX26" fmla="*/ 10023389 w 10023389"/>
              <a:gd name="connsiteY26" fmla="*/ 2871883 h 4351338"/>
              <a:gd name="connsiteX27" fmla="*/ 10023389 w 10023389"/>
              <a:gd name="connsiteY27" fmla="*/ 3415800 h 4351338"/>
              <a:gd name="connsiteX28" fmla="*/ 10023389 w 10023389"/>
              <a:gd name="connsiteY28" fmla="*/ 3829177 h 4351338"/>
              <a:gd name="connsiteX29" fmla="*/ 10023389 w 10023389"/>
              <a:gd name="connsiteY29" fmla="*/ 4351338 h 4351338"/>
              <a:gd name="connsiteX30" fmla="*/ 9734480 w 10023389"/>
              <a:gd name="connsiteY30" fmla="*/ 4351338 h 4351338"/>
              <a:gd name="connsiteX31" fmla="*/ 9044635 w 10023389"/>
              <a:gd name="connsiteY31" fmla="*/ 4351338 h 4351338"/>
              <a:gd name="connsiteX32" fmla="*/ 8354790 w 10023389"/>
              <a:gd name="connsiteY32" fmla="*/ 4351338 h 4351338"/>
              <a:gd name="connsiteX33" fmla="*/ 7865412 w 10023389"/>
              <a:gd name="connsiteY33" fmla="*/ 4351338 h 4351338"/>
              <a:gd name="connsiteX34" fmla="*/ 7175567 w 10023389"/>
              <a:gd name="connsiteY34" fmla="*/ 4351338 h 4351338"/>
              <a:gd name="connsiteX35" fmla="*/ 6585956 w 10023389"/>
              <a:gd name="connsiteY35" fmla="*/ 4351338 h 4351338"/>
              <a:gd name="connsiteX36" fmla="*/ 5795877 w 10023389"/>
              <a:gd name="connsiteY36" fmla="*/ 4351338 h 4351338"/>
              <a:gd name="connsiteX37" fmla="*/ 5306500 w 10023389"/>
              <a:gd name="connsiteY37" fmla="*/ 4351338 h 4351338"/>
              <a:gd name="connsiteX38" fmla="*/ 5017591 w 10023389"/>
              <a:gd name="connsiteY38" fmla="*/ 4351338 h 4351338"/>
              <a:gd name="connsiteX39" fmla="*/ 4227512 w 10023389"/>
              <a:gd name="connsiteY39" fmla="*/ 4351338 h 4351338"/>
              <a:gd name="connsiteX40" fmla="*/ 3938602 w 10023389"/>
              <a:gd name="connsiteY40" fmla="*/ 4351338 h 4351338"/>
              <a:gd name="connsiteX41" fmla="*/ 3549459 w 10023389"/>
              <a:gd name="connsiteY41" fmla="*/ 4351338 h 4351338"/>
              <a:gd name="connsiteX42" fmla="*/ 2859614 w 10023389"/>
              <a:gd name="connsiteY42" fmla="*/ 4351338 h 4351338"/>
              <a:gd name="connsiteX43" fmla="*/ 2069535 w 10023389"/>
              <a:gd name="connsiteY43" fmla="*/ 4351338 h 4351338"/>
              <a:gd name="connsiteX44" fmla="*/ 1279456 w 10023389"/>
              <a:gd name="connsiteY44" fmla="*/ 4351338 h 4351338"/>
              <a:gd name="connsiteX45" fmla="*/ 890313 w 10023389"/>
              <a:gd name="connsiteY45" fmla="*/ 4351338 h 4351338"/>
              <a:gd name="connsiteX46" fmla="*/ 0 w 10023389"/>
              <a:gd name="connsiteY46" fmla="*/ 4351338 h 4351338"/>
              <a:gd name="connsiteX47" fmla="*/ 0 w 10023389"/>
              <a:gd name="connsiteY47" fmla="*/ 3850934 h 4351338"/>
              <a:gd name="connsiteX48" fmla="*/ 0 w 10023389"/>
              <a:gd name="connsiteY48" fmla="*/ 3437557 h 4351338"/>
              <a:gd name="connsiteX49" fmla="*/ 0 w 10023389"/>
              <a:gd name="connsiteY49" fmla="*/ 2806613 h 4351338"/>
              <a:gd name="connsiteX50" fmla="*/ 0 w 10023389"/>
              <a:gd name="connsiteY50" fmla="*/ 2306209 h 4351338"/>
              <a:gd name="connsiteX51" fmla="*/ 0 w 10023389"/>
              <a:gd name="connsiteY51" fmla="*/ 1718779 h 4351338"/>
              <a:gd name="connsiteX52" fmla="*/ 0 w 10023389"/>
              <a:gd name="connsiteY52" fmla="*/ 1174861 h 4351338"/>
              <a:gd name="connsiteX53" fmla="*/ 0 w 10023389"/>
              <a:gd name="connsiteY53" fmla="*/ 630944 h 4351338"/>
              <a:gd name="connsiteX54" fmla="*/ 0 w 10023389"/>
              <a:gd name="connsiteY54" fmla="*/ 0 h 43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023389" h="4351338" fill="none" extrusionOk="0">
                <a:moveTo>
                  <a:pt x="0" y="0"/>
                </a:moveTo>
                <a:cubicBezTo>
                  <a:pt x="256412" y="-52435"/>
                  <a:pt x="413215" y="30718"/>
                  <a:pt x="589611" y="0"/>
                </a:cubicBezTo>
                <a:cubicBezTo>
                  <a:pt x="766007" y="-30718"/>
                  <a:pt x="1032577" y="32650"/>
                  <a:pt x="1379690" y="0"/>
                </a:cubicBezTo>
                <a:cubicBezTo>
                  <a:pt x="1726803" y="-32650"/>
                  <a:pt x="1654448" y="24562"/>
                  <a:pt x="1869067" y="0"/>
                </a:cubicBezTo>
                <a:cubicBezTo>
                  <a:pt x="2083686" y="-24562"/>
                  <a:pt x="2095778" y="9080"/>
                  <a:pt x="2157977" y="0"/>
                </a:cubicBezTo>
                <a:cubicBezTo>
                  <a:pt x="2220176" y="-9080"/>
                  <a:pt x="2626272" y="46155"/>
                  <a:pt x="2847822" y="0"/>
                </a:cubicBezTo>
                <a:cubicBezTo>
                  <a:pt x="3069372" y="-46155"/>
                  <a:pt x="3096104" y="36440"/>
                  <a:pt x="3236965" y="0"/>
                </a:cubicBezTo>
                <a:cubicBezTo>
                  <a:pt x="3377826" y="-36440"/>
                  <a:pt x="3852840" y="36952"/>
                  <a:pt x="4027044" y="0"/>
                </a:cubicBezTo>
                <a:cubicBezTo>
                  <a:pt x="4201248" y="-36952"/>
                  <a:pt x="4338294" y="25774"/>
                  <a:pt x="4616655" y="0"/>
                </a:cubicBezTo>
                <a:cubicBezTo>
                  <a:pt x="4895016" y="-25774"/>
                  <a:pt x="5062570" y="28023"/>
                  <a:pt x="5306500" y="0"/>
                </a:cubicBezTo>
                <a:cubicBezTo>
                  <a:pt x="5550430" y="-28023"/>
                  <a:pt x="5478114" y="32749"/>
                  <a:pt x="5595410" y="0"/>
                </a:cubicBezTo>
                <a:cubicBezTo>
                  <a:pt x="5712706" y="-32749"/>
                  <a:pt x="5848375" y="16550"/>
                  <a:pt x="5984553" y="0"/>
                </a:cubicBezTo>
                <a:cubicBezTo>
                  <a:pt x="6120731" y="-16550"/>
                  <a:pt x="6148177" y="15601"/>
                  <a:pt x="6273462" y="0"/>
                </a:cubicBezTo>
                <a:cubicBezTo>
                  <a:pt x="6398747" y="-15601"/>
                  <a:pt x="6462631" y="21238"/>
                  <a:pt x="6562372" y="0"/>
                </a:cubicBezTo>
                <a:cubicBezTo>
                  <a:pt x="6662113" y="-21238"/>
                  <a:pt x="6753221" y="8007"/>
                  <a:pt x="6851281" y="0"/>
                </a:cubicBezTo>
                <a:cubicBezTo>
                  <a:pt x="6949341" y="-8007"/>
                  <a:pt x="7128404" y="41449"/>
                  <a:pt x="7340658" y="0"/>
                </a:cubicBezTo>
                <a:cubicBezTo>
                  <a:pt x="7552912" y="-41449"/>
                  <a:pt x="7571697" y="590"/>
                  <a:pt x="7629568" y="0"/>
                </a:cubicBezTo>
                <a:cubicBezTo>
                  <a:pt x="7687439" y="-590"/>
                  <a:pt x="8033490" y="34788"/>
                  <a:pt x="8419647" y="0"/>
                </a:cubicBezTo>
                <a:cubicBezTo>
                  <a:pt x="8805804" y="-34788"/>
                  <a:pt x="8795192" y="44439"/>
                  <a:pt x="9109492" y="0"/>
                </a:cubicBezTo>
                <a:cubicBezTo>
                  <a:pt x="9423792" y="-44439"/>
                  <a:pt x="9290988" y="1804"/>
                  <a:pt x="9398401" y="0"/>
                </a:cubicBezTo>
                <a:cubicBezTo>
                  <a:pt x="9505814" y="-1804"/>
                  <a:pt x="9878301" y="44348"/>
                  <a:pt x="10023389" y="0"/>
                </a:cubicBezTo>
                <a:cubicBezTo>
                  <a:pt x="10049754" y="204710"/>
                  <a:pt x="9989292" y="208570"/>
                  <a:pt x="10023389" y="413377"/>
                </a:cubicBezTo>
                <a:cubicBezTo>
                  <a:pt x="10057486" y="618184"/>
                  <a:pt x="10000979" y="810991"/>
                  <a:pt x="10023389" y="1044321"/>
                </a:cubicBezTo>
                <a:cubicBezTo>
                  <a:pt x="10045799" y="1277651"/>
                  <a:pt x="9975890" y="1273014"/>
                  <a:pt x="10023389" y="1457698"/>
                </a:cubicBezTo>
                <a:cubicBezTo>
                  <a:pt x="10070888" y="1642382"/>
                  <a:pt x="10022885" y="1808447"/>
                  <a:pt x="10023389" y="1914589"/>
                </a:cubicBezTo>
                <a:cubicBezTo>
                  <a:pt x="10023893" y="2020731"/>
                  <a:pt x="9978725" y="2244104"/>
                  <a:pt x="10023389" y="2458506"/>
                </a:cubicBezTo>
                <a:cubicBezTo>
                  <a:pt x="10068053" y="2672908"/>
                  <a:pt x="10003152" y="2683706"/>
                  <a:pt x="10023389" y="2871883"/>
                </a:cubicBezTo>
                <a:cubicBezTo>
                  <a:pt x="10043626" y="3060060"/>
                  <a:pt x="10007285" y="3146657"/>
                  <a:pt x="10023389" y="3415800"/>
                </a:cubicBezTo>
                <a:cubicBezTo>
                  <a:pt x="10039493" y="3684943"/>
                  <a:pt x="10006465" y="3646543"/>
                  <a:pt x="10023389" y="3829177"/>
                </a:cubicBezTo>
                <a:cubicBezTo>
                  <a:pt x="10040313" y="4011811"/>
                  <a:pt x="10001298" y="4112783"/>
                  <a:pt x="10023389" y="4351338"/>
                </a:cubicBezTo>
                <a:cubicBezTo>
                  <a:pt x="9918256" y="4352770"/>
                  <a:pt x="9833579" y="4343488"/>
                  <a:pt x="9734480" y="4351338"/>
                </a:cubicBezTo>
                <a:cubicBezTo>
                  <a:pt x="9635381" y="4359188"/>
                  <a:pt x="9330694" y="4349883"/>
                  <a:pt x="9044635" y="4351338"/>
                </a:cubicBezTo>
                <a:cubicBezTo>
                  <a:pt x="8758577" y="4352793"/>
                  <a:pt x="8565771" y="4330063"/>
                  <a:pt x="8354790" y="4351338"/>
                </a:cubicBezTo>
                <a:cubicBezTo>
                  <a:pt x="8143809" y="4372613"/>
                  <a:pt x="8103172" y="4294201"/>
                  <a:pt x="7865412" y="4351338"/>
                </a:cubicBezTo>
                <a:cubicBezTo>
                  <a:pt x="7627652" y="4408475"/>
                  <a:pt x="7477417" y="4292539"/>
                  <a:pt x="7175567" y="4351338"/>
                </a:cubicBezTo>
                <a:cubicBezTo>
                  <a:pt x="6873717" y="4410137"/>
                  <a:pt x="6786850" y="4339462"/>
                  <a:pt x="6585956" y="4351338"/>
                </a:cubicBezTo>
                <a:cubicBezTo>
                  <a:pt x="6385062" y="4363214"/>
                  <a:pt x="6111100" y="4288113"/>
                  <a:pt x="5795877" y="4351338"/>
                </a:cubicBezTo>
                <a:cubicBezTo>
                  <a:pt x="5480654" y="4414563"/>
                  <a:pt x="5412442" y="4325468"/>
                  <a:pt x="5306500" y="4351338"/>
                </a:cubicBezTo>
                <a:cubicBezTo>
                  <a:pt x="5200558" y="4377208"/>
                  <a:pt x="5099820" y="4334845"/>
                  <a:pt x="5017591" y="4351338"/>
                </a:cubicBezTo>
                <a:cubicBezTo>
                  <a:pt x="4935362" y="4367831"/>
                  <a:pt x="4590609" y="4324935"/>
                  <a:pt x="4227512" y="4351338"/>
                </a:cubicBezTo>
                <a:cubicBezTo>
                  <a:pt x="3864415" y="4377741"/>
                  <a:pt x="4009641" y="4331507"/>
                  <a:pt x="3938602" y="4351338"/>
                </a:cubicBezTo>
                <a:cubicBezTo>
                  <a:pt x="3867563" y="4371169"/>
                  <a:pt x="3669672" y="4332100"/>
                  <a:pt x="3549459" y="4351338"/>
                </a:cubicBezTo>
                <a:cubicBezTo>
                  <a:pt x="3429246" y="4370576"/>
                  <a:pt x="3089110" y="4312500"/>
                  <a:pt x="2859614" y="4351338"/>
                </a:cubicBezTo>
                <a:cubicBezTo>
                  <a:pt x="2630119" y="4390176"/>
                  <a:pt x="2438814" y="4270133"/>
                  <a:pt x="2069535" y="4351338"/>
                </a:cubicBezTo>
                <a:cubicBezTo>
                  <a:pt x="1700256" y="4432543"/>
                  <a:pt x="1645175" y="4297824"/>
                  <a:pt x="1279456" y="4351338"/>
                </a:cubicBezTo>
                <a:cubicBezTo>
                  <a:pt x="913737" y="4404852"/>
                  <a:pt x="1058142" y="4330722"/>
                  <a:pt x="890313" y="4351338"/>
                </a:cubicBezTo>
                <a:cubicBezTo>
                  <a:pt x="722484" y="4371954"/>
                  <a:pt x="245567" y="4278754"/>
                  <a:pt x="0" y="4351338"/>
                </a:cubicBezTo>
                <a:cubicBezTo>
                  <a:pt x="-4862" y="4163349"/>
                  <a:pt x="18653" y="4093557"/>
                  <a:pt x="0" y="3850934"/>
                </a:cubicBezTo>
                <a:cubicBezTo>
                  <a:pt x="-18653" y="3608311"/>
                  <a:pt x="9874" y="3644082"/>
                  <a:pt x="0" y="3437557"/>
                </a:cubicBezTo>
                <a:cubicBezTo>
                  <a:pt x="-9874" y="3231032"/>
                  <a:pt x="6945" y="2990682"/>
                  <a:pt x="0" y="2806613"/>
                </a:cubicBezTo>
                <a:cubicBezTo>
                  <a:pt x="-6945" y="2622544"/>
                  <a:pt x="31940" y="2515414"/>
                  <a:pt x="0" y="2306209"/>
                </a:cubicBezTo>
                <a:cubicBezTo>
                  <a:pt x="-31940" y="2097004"/>
                  <a:pt x="69417" y="1843585"/>
                  <a:pt x="0" y="1718779"/>
                </a:cubicBezTo>
                <a:cubicBezTo>
                  <a:pt x="-69417" y="1593973"/>
                  <a:pt x="42892" y="1359107"/>
                  <a:pt x="0" y="1174861"/>
                </a:cubicBezTo>
                <a:cubicBezTo>
                  <a:pt x="-42892" y="990615"/>
                  <a:pt x="43467" y="810629"/>
                  <a:pt x="0" y="630944"/>
                </a:cubicBezTo>
                <a:cubicBezTo>
                  <a:pt x="-43467" y="451259"/>
                  <a:pt x="17196" y="170780"/>
                  <a:pt x="0" y="0"/>
                </a:cubicBezTo>
                <a:close/>
              </a:path>
              <a:path w="10023389" h="4351338" stroke="0" extrusionOk="0">
                <a:moveTo>
                  <a:pt x="0" y="0"/>
                </a:moveTo>
                <a:cubicBezTo>
                  <a:pt x="155598" y="-8658"/>
                  <a:pt x="420265" y="37428"/>
                  <a:pt x="689845" y="0"/>
                </a:cubicBezTo>
                <a:cubicBezTo>
                  <a:pt x="959426" y="-37428"/>
                  <a:pt x="968727" y="26412"/>
                  <a:pt x="1078988" y="0"/>
                </a:cubicBezTo>
                <a:cubicBezTo>
                  <a:pt x="1189249" y="-26412"/>
                  <a:pt x="1344019" y="51352"/>
                  <a:pt x="1568366" y="0"/>
                </a:cubicBezTo>
                <a:cubicBezTo>
                  <a:pt x="1792713" y="-51352"/>
                  <a:pt x="2017731" y="19020"/>
                  <a:pt x="2258211" y="0"/>
                </a:cubicBezTo>
                <a:cubicBezTo>
                  <a:pt x="2498692" y="-19020"/>
                  <a:pt x="2801176" y="46659"/>
                  <a:pt x="2948056" y="0"/>
                </a:cubicBezTo>
                <a:cubicBezTo>
                  <a:pt x="3094937" y="-46659"/>
                  <a:pt x="3232330" y="28575"/>
                  <a:pt x="3337199" y="0"/>
                </a:cubicBezTo>
                <a:cubicBezTo>
                  <a:pt x="3442068" y="-28575"/>
                  <a:pt x="3911695" y="83822"/>
                  <a:pt x="4127278" y="0"/>
                </a:cubicBezTo>
                <a:cubicBezTo>
                  <a:pt x="4342861" y="-83822"/>
                  <a:pt x="4334722" y="29097"/>
                  <a:pt x="4416187" y="0"/>
                </a:cubicBezTo>
                <a:cubicBezTo>
                  <a:pt x="4497652" y="-29097"/>
                  <a:pt x="4732262" y="31690"/>
                  <a:pt x="5005798" y="0"/>
                </a:cubicBezTo>
                <a:cubicBezTo>
                  <a:pt x="5279334" y="-31690"/>
                  <a:pt x="5449738" y="32499"/>
                  <a:pt x="5595410" y="0"/>
                </a:cubicBezTo>
                <a:cubicBezTo>
                  <a:pt x="5741082" y="-32499"/>
                  <a:pt x="5770789" y="22237"/>
                  <a:pt x="5884319" y="0"/>
                </a:cubicBezTo>
                <a:cubicBezTo>
                  <a:pt x="5997849" y="-22237"/>
                  <a:pt x="6049204" y="11741"/>
                  <a:pt x="6173228" y="0"/>
                </a:cubicBezTo>
                <a:cubicBezTo>
                  <a:pt x="6297252" y="-11741"/>
                  <a:pt x="6458510" y="39228"/>
                  <a:pt x="6662606" y="0"/>
                </a:cubicBezTo>
                <a:cubicBezTo>
                  <a:pt x="6866702" y="-39228"/>
                  <a:pt x="7116614" y="40920"/>
                  <a:pt x="7252217" y="0"/>
                </a:cubicBezTo>
                <a:cubicBezTo>
                  <a:pt x="7387820" y="-40920"/>
                  <a:pt x="7827392" y="37705"/>
                  <a:pt x="8042296" y="0"/>
                </a:cubicBezTo>
                <a:cubicBezTo>
                  <a:pt x="8257200" y="-37705"/>
                  <a:pt x="8589158" y="57038"/>
                  <a:pt x="8832375" y="0"/>
                </a:cubicBezTo>
                <a:cubicBezTo>
                  <a:pt x="9075592" y="-57038"/>
                  <a:pt x="8977218" y="4140"/>
                  <a:pt x="9121284" y="0"/>
                </a:cubicBezTo>
                <a:cubicBezTo>
                  <a:pt x="9265350" y="-4140"/>
                  <a:pt x="9723415" y="80327"/>
                  <a:pt x="10023389" y="0"/>
                </a:cubicBezTo>
                <a:cubicBezTo>
                  <a:pt x="10063263" y="114841"/>
                  <a:pt x="10020114" y="336062"/>
                  <a:pt x="10023389" y="456890"/>
                </a:cubicBezTo>
                <a:cubicBezTo>
                  <a:pt x="10026664" y="577718"/>
                  <a:pt x="9986130" y="922089"/>
                  <a:pt x="10023389" y="1044321"/>
                </a:cubicBezTo>
                <a:cubicBezTo>
                  <a:pt x="10060648" y="1166553"/>
                  <a:pt x="9966695" y="1346038"/>
                  <a:pt x="10023389" y="1631752"/>
                </a:cubicBezTo>
                <a:cubicBezTo>
                  <a:pt x="10080083" y="1917466"/>
                  <a:pt x="9970006" y="1870013"/>
                  <a:pt x="10023389" y="2088642"/>
                </a:cubicBezTo>
                <a:cubicBezTo>
                  <a:pt x="10076772" y="2307271"/>
                  <a:pt x="10000819" y="2435885"/>
                  <a:pt x="10023389" y="2545533"/>
                </a:cubicBezTo>
                <a:cubicBezTo>
                  <a:pt x="10045959" y="2655181"/>
                  <a:pt x="10010746" y="2936908"/>
                  <a:pt x="10023389" y="3045937"/>
                </a:cubicBezTo>
                <a:cubicBezTo>
                  <a:pt x="10036032" y="3154966"/>
                  <a:pt x="9984158" y="3348609"/>
                  <a:pt x="10023389" y="3502827"/>
                </a:cubicBezTo>
                <a:cubicBezTo>
                  <a:pt x="10062620" y="3657045"/>
                  <a:pt x="9945355" y="3977909"/>
                  <a:pt x="10023389" y="4351338"/>
                </a:cubicBezTo>
                <a:cubicBezTo>
                  <a:pt x="9700053" y="4406459"/>
                  <a:pt x="9515352" y="4342277"/>
                  <a:pt x="9333544" y="4351338"/>
                </a:cubicBezTo>
                <a:cubicBezTo>
                  <a:pt x="9151737" y="4360399"/>
                  <a:pt x="8925974" y="4314302"/>
                  <a:pt x="8743933" y="4351338"/>
                </a:cubicBezTo>
                <a:cubicBezTo>
                  <a:pt x="8561892" y="4388374"/>
                  <a:pt x="8195873" y="4349006"/>
                  <a:pt x="8054088" y="4351338"/>
                </a:cubicBezTo>
                <a:cubicBezTo>
                  <a:pt x="7912304" y="4353670"/>
                  <a:pt x="7900337" y="4350272"/>
                  <a:pt x="7765178" y="4351338"/>
                </a:cubicBezTo>
                <a:cubicBezTo>
                  <a:pt x="7630019" y="4352404"/>
                  <a:pt x="7215277" y="4290402"/>
                  <a:pt x="7075333" y="4351338"/>
                </a:cubicBezTo>
                <a:cubicBezTo>
                  <a:pt x="6935389" y="4412274"/>
                  <a:pt x="6872633" y="4349941"/>
                  <a:pt x="6686190" y="4351338"/>
                </a:cubicBezTo>
                <a:cubicBezTo>
                  <a:pt x="6499747" y="4352735"/>
                  <a:pt x="6537329" y="4326676"/>
                  <a:pt x="6397281" y="4351338"/>
                </a:cubicBezTo>
                <a:cubicBezTo>
                  <a:pt x="6257233" y="4376000"/>
                  <a:pt x="6027847" y="4344661"/>
                  <a:pt x="5907903" y="4351338"/>
                </a:cubicBezTo>
                <a:cubicBezTo>
                  <a:pt x="5787959" y="4358015"/>
                  <a:pt x="5369670" y="4276865"/>
                  <a:pt x="5117825" y="4351338"/>
                </a:cubicBezTo>
                <a:cubicBezTo>
                  <a:pt x="4865980" y="4425811"/>
                  <a:pt x="4511378" y="4300621"/>
                  <a:pt x="4327746" y="4351338"/>
                </a:cubicBezTo>
                <a:cubicBezTo>
                  <a:pt x="4144114" y="4402055"/>
                  <a:pt x="3984855" y="4294807"/>
                  <a:pt x="3738134" y="4351338"/>
                </a:cubicBezTo>
                <a:cubicBezTo>
                  <a:pt x="3491413" y="4407869"/>
                  <a:pt x="3490102" y="4331834"/>
                  <a:pt x="3248757" y="4351338"/>
                </a:cubicBezTo>
                <a:cubicBezTo>
                  <a:pt x="3007412" y="4370842"/>
                  <a:pt x="3003453" y="4292901"/>
                  <a:pt x="2759380" y="4351338"/>
                </a:cubicBezTo>
                <a:cubicBezTo>
                  <a:pt x="2515307" y="4409775"/>
                  <a:pt x="2328119" y="4314116"/>
                  <a:pt x="2169769" y="4351338"/>
                </a:cubicBezTo>
                <a:cubicBezTo>
                  <a:pt x="2011419" y="4388560"/>
                  <a:pt x="1790318" y="4338950"/>
                  <a:pt x="1680392" y="4351338"/>
                </a:cubicBezTo>
                <a:cubicBezTo>
                  <a:pt x="1570466" y="4363726"/>
                  <a:pt x="1273129" y="4329144"/>
                  <a:pt x="990547" y="4351338"/>
                </a:cubicBezTo>
                <a:cubicBezTo>
                  <a:pt x="707966" y="4373532"/>
                  <a:pt x="820784" y="4347606"/>
                  <a:pt x="701637" y="4351338"/>
                </a:cubicBezTo>
                <a:cubicBezTo>
                  <a:pt x="582490" y="4355070"/>
                  <a:pt x="184560" y="4350247"/>
                  <a:pt x="0" y="4351338"/>
                </a:cubicBezTo>
                <a:cubicBezTo>
                  <a:pt x="-26363" y="4156536"/>
                  <a:pt x="10512" y="3954884"/>
                  <a:pt x="0" y="3850934"/>
                </a:cubicBezTo>
                <a:cubicBezTo>
                  <a:pt x="-10512" y="3746984"/>
                  <a:pt x="60714" y="3493714"/>
                  <a:pt x="0" y="3307017"/>
                </a:cubicBezTo>
                <a:cubicBezTo>
                  <a:pt x="-60714" y="3120320"/>
                  <a:pt x="37032" y="3025255"/>
                  <a:pt x="0" y="2850126"/>
                </a:cubicBezTo>
                <a:cubicBezTo>
                  <a:pt x="-37032" y="2674997"/>
                  <a:pt x="24601" y="2558816"/>
                  <a:pt x="0" y="2393236"/>
                </a:cubicBezTo>
                <a:cubicBezTo>
                  <a:pt x="-24601" y="2227656"/>
                  <a:pt x="7039" y="2023867"/>
                  <a:pt x="0" y="1805805"/>
                </a:cubicBezTo>
                <a:cubicBezTo>
                  <a:pt x="-7039" y="1587743"/>
                  <a:pt x="36387" y="1414904"/>
                  <a:pt x="0" y="1305401"/>
                </a:cubicBezTo>
                <a:cubicBezTo>
                  <a:pt x="-36387" y="1195898"/>
                  <a:pt x="26116" y="965372"/>
                  <a:pt x="0" y="848511"/>
                </a:cubicBezTo>
                <a:cubicBezTo>
                  <a:pt x="-26116" y="731650"/>
                  <a:pt x="95637" y="335304"/>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4172543058">
                  <ask:type>
                    <ask:lineSketchScribble/>
                  </ask:type>
                </ask:lineSketchStyleProps>
              </a:ext>
            </a:extLst>
          </a:ln>
        </p:spPr>
        <p:txBody>
          <a:bodyPr>
            <a:normAutofit fontScale="92500"/>
          </a:bodyPr>
          <a:lstStyle/>
          <a:p>
            <a:pPr marL="0" marR="0">
              <a:spcBef>
                <a:spcPts val="0"/>
              </a:spcBef>
              <a:spcAft>
                <a:spcPts val="800"/>
              </a:spcAft>
            </a:pPr>
            <a:r>
              <a:rPr lang="en-US" sz="2600" kern="100" dirty="0">
                <a:effectLst/>
                <a:latin typeface="Aptos" panose="020B0004020202020204" pitchFamily="34" charset="0"/>
                <a:ea typeface="Aptos" panose="020B0004020202020204" pitchFamily="34" charset="0"/>
                <a:cs typeface="Times New Roman" panose="02020603050405020304" pitchFamily="18" charset="0"/>
              </a:rPr>
              <a:t>1. Identify rejection sensitivity for what it is when it is happening and identify what is real. </a:t>
            </a:r>
            <a:r>
              <a:rPr lang="en-US" sz="2600" i="1" kern="100" dirty="0">
                <a:effectLst/>
                <a:latin typeface="Aptos" panose="020B0004020202020204" pitchFamily="34" charset="0"/>
                <a:ea typeface="Aptos" panose="020B0004020202020204" pitchFamily="34" charset="0"/>
                <a:cs typeface="Times New Roman" panose="02020603050405020304" pitchFamily="18" charset="0"/>
              </a:rPr>
              <a:t>The truth will set you free. Take every thought captive.</a:t>
            </a:r>
          </a:p>
          <a:p>
            <a:pPr marL="0" marR="0" indent="0">
              <a:spcBef>
                <a:spcPts val="0"/>
              </a:spcBef>
              <a:spcAft>
                <a:spcPts val="800"/>
              </a:spcAft>
              <a:buNone/>
            </a:pP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800"/>
              </a:spcAft>
            </a:pPr>
            <a:r>
              <a:rPr lang="en-US" sz="2600" kern="100" dirty="0">
                <a:effectLst/>
                <a:latin typeface="Aptos" panose="020B0004020202020204" pitchFamily="34" charset="0"/>
                <a:ea typeface="Aptos" panose="020B0004020202020204" pitchFamily="34" charset="0"/>
                <a:cs typeface="Times New Roman" panose="02020603050405020304" pitchFamily="18" charset="0"/>
              </a:rPr>
              <a:t>2. Use the label, don’t let the label use you. The purpose of identifying RSD should help us overcome it, not to use it as a way to shut down legitimate feedback. </a:t>
            </a:r>
            <a:r>
              <a:rPr lang="en-US" sz="2600" i="1" kern="100" dirty="0">
                <a:effectLst/>
                <a:latin typeface="Aptos" panose="020B0004020202020204" pitchFamily="34" charset="0"/>
                <a:ea typeface="Aptos" panose="020B0004020202020204" pitchFamily="34" charset="0"/>
                <a:cs typeface="Times New Roman" panose="02020603050405020304" pitchFamily="18" charset="0"/>
              </a:rPr>
              <a:t>It is for freedom Christ has set us free.</a:t>
            </a:r>
          </a:p>
          <a:p>
            <a:pPr marL="0" marR="0" indent="0">
              <a:spcBef>
                <a:spcPts val="0"/>
              </a:spcBef>
              <a:spcAft>
                <a:spcPts val="800"/>
              </a:spcAft>
              <a:buNone/>
            </a:pPr>
            <a:endParaRPr lang="en-US" sz="2600" i="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spcBef>
                <a:spcPts val="0"/>
              </a:spcBef>
              <a:spcAft>
                <a:spcPts val="800"/>
              </a:spcAft>
              <a:buNone/>
            </a:pPr>
            <a:r>
              <a:rPr lang="en-US" kern="100" dirty="0">
                <a:effectLst/>
                <a:latin typeface="Aptos" panose="020B0004020202020204" pitchFamily="34" charset="0"/>
                <a:ea typeface="Aptos" panose="020B0004020202020204" pitchFamily="34" charset="0"/>
                <a:cs typeface="Times New Roman" panose="02020603050405020304" pitchFamily="18" charset="0"/>
              </a:rPr>
              <a:t>These solutions can be difficult to navigate when we’ve experienced abuse of power, and we don’t know who a safe person is and whether their feedback is toxic or helpful.</a:t>
            </a:r>
          </a:p>
          <a:p>
            <a:pPr marL="0" marR="0" indent="0">
              <a:spcBef>
                <a:spcPts val="0"/>
              </a:spcBef>
              <a:spcAft>
                <a:spcPts val="800"/>
              </a:spcAft>
              <a:buNone/>
            </a:pP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2600" dirty="0"/>
          </a:p>
        </p:txBody>
      </p:sp>
    </p:spTree>
    <p:extLst>
      <p:ext uri="{BB962C8B-B14F-4D97-AF65-F5344CB8AC3E}">
        <p14:creationId xmlns:p14="http://schemas.microsoft.com/office/powerpoint/2010/main" val="1762728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66105-EFCE-B3B3-39BD-4A1343140CFB}"/>
              </a:ext>
            </a:extLst>
          </p:cNvPr>
          <p:cNvSpPr>
            <a:spLocks noGrp="1"/>
          </p:cNvSpPr>
          <p:nvPr>
            <p:ph type="title"/>
          </p:nvPr>
        </p:nvSpPr>
        <p:spPr>
          <a:xfrm>
            <a:off x="841248" y="256032"/>
            <a:ext cx="10506456" cy="1014984"/>
          </a:xfrm>
        </p:spPr>
        <p:txBody>
          <a:bodyPr anchor="b">
            <a:normAutofit/>
          </a:bodyPr>
          <a:lstStyle/>
          <a:p>
            <a:r>
              <a:rPr lang="en-US" dirty="0"/>
              <a:t>Reflection Questions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BE310691-DC9A-893E-E046-84294B7F2C59}"/>
              </a:ext>
            </a:extLst>
          </p:cNvPr>
          <p:cNvGraphicFramePr>
            <a:graphicFrameLocks noGrp="1"/>
          </p:cNvGraphicFramePr>
          <p:nvPr>
            <p:ph idx="1"/>
            <p:extLst>
              <p:ext uri="{D42A27DB-BD31-4B8C-83A1-F6EECF244321}">
                <p14:modId xmlns:p14="http://schemas.microsoft.com/office/powerpoint/2010/main" val="246949429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041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4DF7BC-0029-B5A8-B37D-D12AD2C06DF0}"/>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dirty="0"/>
              <a:t>Next Meet Up</a:t>
            </a:r>
          </a:p>
        </p:txBody>
      </p:sp>
      <p:sp>
        <p:nvSpPr>
          <p:cNvPr id="3" name="Content Placeholder 2">
            <a:extLst>
              <a:ext uri="{FF2B5EF4-FFF2-40B4-BE49-F238E27FC236}">
                <a16:creationId xmlns:a16="http://schemas.microsoft.com/office/drawing/2014/main" id="{DDF648EC-7EA8-544C-AD12-3EEC10C14EEA}"/>
              </a:ext>
            </a:extLst>
          </p:cNvPr>
          <p:cNvSpPr>
            <a:spLocks noGrp="1"/>
          </p:cNvSpPr>
          <p:nvPr>
            <p:ph idx="1"/>
          </p:nvPr>
        </p:nvSpPr>
        <p:spPr>
          <a:xfrm>
            <a:off x="6194715" y="3836197"/>
            <a:ext cx="5334931" cy="2189214"/>
          </a:xfrm>
        </p:spPr>
        <p:txBody>
          <a:bodyPr vert="horz" lIns="91440" tIns="45720" rIns="91440" bIns="45720" rtlCol="0">
            <a:normAutofit/>
          </a:bodyPr>
          <a:lstStyle/>
          <a:p>
            <a:pPr marL="0" indent="0" algn="ctr">
              <a:buNone/>
            </a:pPr>
            <a:r>
              <a:rPr lang="en-US" sz="2400" dirty="0"/>
              <a:t>April 29</a:t>
            </a:r>
            <a:r>
              <a:rPr lang="en-US" sz="2400" baseline="30000" dirty="0"/>
              <a:t>th</a:t>
            </a:r>
            <a:endParaRPr lang="en-US" sz="2400" dirty="0"/>
          </a:p>
          <a:p>
            <a:pPr marL="0" indent="0" algn="ctr">
              <a:buNone/>
            </a:pPr>
            <a:r>
              <a:rPr lang="en-US" sz="2400" dirty="0"/>
              <a:t>Different ways to pray</a:t>
            </a:r>
          </a:p>
        </p:txBody>
      </p:sp>
      <p:sp>
        <p:nvSpPr>
          <p:cNvPr id="12" name="Freeform: Shape 11">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9" name="Freeform: Shape 15">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5" name="Picture 4" descr="A black sheep with yellow and blue text&#10;&#10;Description automatically generated">
            <a:extLst>
              <a:ext uri="{FF2B5EF4-FFF2-40B4-BE49-F238E27FC236}">
                <a16:creationId xmlns:a16="http://schemas.microsoft.com/office/drawing/2014/main" id="{A017F0D8-F0A0-9B08-9FA8-B637D14E1950}"/>
              </a:ext>
            </a:extLst>
          </p:cNvPr>
          <p:cNvPicPr>
            <a:picLocks noChangeAspect="1"/>
          </p:cNvPicPr>
          <p:nvPr/>
        </p:nvPicPr>
        <p:blipFill>
          <a:blip r:embed="rId2"/>
          <a:srcRect r="-5" b="-5"/>
          <a:stretch>
            <a:fillRect/>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2" name="Freeform: Shape 2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4161269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4162</TotalTime>
  <Words>744</Words>
  <Application>Microsoft Macintosh PowerPoint</Application>
  <PresentationFormat>Widescreen</PresentationFormat>
  <Paragraphs>53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Symbol</vt:lpstr>
      <vt:lpstr>Office Theme</vt:lpstr>
      <vt:lpstr>Week 3</vt:lpstr>
      <vt:lpstr>Opener Questions</vt:lpstr>
      <vt:lpstr>Verses</vt:lpstr>
      <vt:lpstr>Verses</vt:lpstr>
      <vt:lpstr>Verses</vt:lpstr>
      <vt:lpstr>What is Rejection Sensitivity Dysphoria?</vt:lpstr>
      <vt:lpstr>Symptoms</vt:lpstr>
      <vt:lpstr>PowerPoint Presentation</vt:lpstr>
      <vt:lpstr>PowerPoint Presentation</vt:lpstr>
      <vt:lpstr>Tools to embrace growth</vt:lpstr>
      <vt:lpstr>PowerPoint Presentation</vt:lpstr>
      <vt:lpstr>Reflection Questions</vt:lpstr>
      <vt:lpstr>Next Meet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Courtney R Snailum</dc:creator>
  <cp:lastModifiedBy>Courtney R Snailum</cp:lastModifiedBy>
  <cp:revision>4</cp:revision>
  <dcterms:created xsi:type="dcterms:W3CDTF">2026-04-13T00:16:58Z</dcterms:created>
  <dcterms:modified xsi:type="dcterms:W3CDTF">2026-04-15T21:39:03Z</dcterms:modified>
</cp:coreProperties>
</file>